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57" r:id="rId3"/>
    <p:sldId id="280" r:id="rId4"/>
    <p:sldId id="258" r:id="rId5"/>
    <p:sldId id="259" r:id="rId6"/>
    <p:sldId id="260" r:id="rId7"/>
    <p:sldId id="261" r:id="rId8"/>
    <p:sldId id="262" r:id="rId9"/>
    <p:sldId id="263" r:id="rId10"/>
    <p:sldId id="264" r:id="rId11"/>
    <p:sldId id="265" r:id="rId12"/>
    <p:sldId id="271" r:id="rId13"/>
    <p:sldId id="270" r:id="rId14"/>
    <p:sldId id="272" r:id="rId15"/>
    <p:sldId id="266" r:id="rId16"/>
    <p:sldId id="274" r:id="rId17"/>
    <p:sldId id="273" r:id="rId18"/>
    <p:sldId id="267" r:id="rId19"/>
    <p:sldId id="268" r:id="rId20"/>
    <p:sldId id="275" r:id="rId21"/>
    <p:sldId id="276" r:id="rId22"/>
    <p:sldId id="277" r:id="rId23"/>
    <p:sldId id="279" r:id="rId24"/>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285"/>
    <a:srgbClr val="0060A8"/>
    <a:srgbClr val="FF5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autoAdjust="0"/>
    <p:restoredTop sz="94698" autoAdjust="0"/>
  </p:normalViewPr>
  <p:slideViewPr>
    <p:cSldViewPr>
      <p:cViewPr varScale="1">
        <p:scale>
          <a:sx n="66" d="100"/>
          <a:sy n="66" d="100"/>
        </p:scale>
        <p:origin x="15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1381" y="-107"/>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AU"/>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endParaRPr lang="en-AU"/>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AU"/>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C6256F71-1FE9-4811-833E-31A9A4F69AB8}" type="slidenum">
              <a:rPr lang="en-AU" smtClean="0"/>
              <a:pPr/>
              <a:t>‹#›</a:t>
            </a:fld>
            <a:endParaRPr lang="en-AU"/>
          </a:p>
        </p:txBody>
      </p:sp>
    </p:spTree>
    <p:extLst>
      <p:ext uri="{BB962C8B-B14F-4D97-AF65-F5344CB8AC3E}">
        <p14:creationId xmlns:p14="http://schemas.microsoft.com/office/powerpoint/2010/main" val="222317004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AU"/>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endParaRPr lang="en-AU"/>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AU"/>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AU"/>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477FE650-C70C-4B1D-9166-83BB00854515}" type="slidenum">
              <a:rPr lang="en-AU" smtClean="0"/>
              <a:pPr/>
              <a:t>‹#›</a:t>
            </a:fld>
            <a:endParaRPr lang="en-AU"/>
          </a:p>
        </p:txBody>
      </p:sp>
    </p:spTree>
    <p:extLst>
      <p:ext uri="{BB962C8B-B14F-4D97-AF65-F5344CB8AC3E}">
        <p14:creationId xmlns:p14="http://schemas.microsoft.com/office/powerpoint/2010/main" val="304203423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Tree>
    <p:extLst>
      <p:ext uri="{BB962C8B-B14F-4D97-AF65-F5344CB8AC3E}">
        <p14:creationId xmlns:p14="http://schemas.microsoft.com/office/powerpoint/2010/main" val="3890709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Tree>
    <p:extLst>
      <p:ext uri="{BB962C8B-B14F-4D97-AF65-F5344CB8AC3E}">
        <p14:creationId xmlns:p14="http://schemas.microsoft.com/office/powerpoint/2010/main" val="2846721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Tree>
    <p:extLst>
      <p:ext uri="{BB962C8B-B14F-4D97-AF65-F5344CB8AC3E}">
        <p14:creationId xmlns:p14="http://schemas.microsoft.com/office/powerpoint/2010/main" val="1439678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Tree>
    <p:extLst>
      <p:ext uri="{BB962C8B-B14F-4D97-AF65-F5344CB8AC3E}">
        <p14:creationId xmlns:p14="http://schemas.microsoft.com/office/powerpoint/2010/main" val="1027090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Tree>
    <p:extLst>
      <p:ext uri="{BB962C8B-B14F-4D97-AF65-F5344CB8AC3E}">
        <p14:creationId xmlns:p14="http://schemas.microsoft.com/office/powerpoint/2010/main" val="1467771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Tree>
    <p:extLst>
      <p:ext uri="{BB962C8B-B14F-4D97-AF65-F5344CB8AC3E}">
        <p14:creationId xmlns:p14="http://schemas.microsoft.com/office/powerpoint/2010/main" val="3428566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Tree>
    <p:extLst>
      <p:ext uri="{BB962C8B-B14F-4D97-AF65-F5344CB8AC3E}">
        <p14:creationId xmlns:p14="http://schemas.microsoft.com/office/powerpoint/2010/main" val="24367608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Tree>
    <p:extLst>
      <p:ext uri="{BB962C8B-B14F-4D97-AF65-F5344CB8AC3E}">
        <p14:creationId xmlns:p14="http://schemas.microsoft.com/office/powerpoint/2010/main" val="3152831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Tree>
    <p:extLst>
      <p:ext uri="{BB962C8B-B14F-4D97-AF65-F5344CB8AC3E}">
        <p14:creationId xmlns:p14="http://schemas.microsoft.com/office/powerpoint/2010/main" val="2909840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Tree>
    <p:extLst>
      <p:ext uri="{BB962C8B-B14F-4D97-AF65-F5344CB8AC3E}">
        <p14:creationId xmlns:p14="http://schemas.microsoft.com/office/powerpoint/2010/main" val="556211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Tree>
    <p:extLst>
      <p:ext uri="{BB962C8B-B14F-4D97-AF65-F5344CB8AC3E}">
        <p14:creationId xmlns:p14="http://schemas.microsoft.com/office/powerpoint/2010/main" val="4155311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Tree>
    <p:extLst>
      <p:ext uri="{BB962C8B-B14F-4D97-AF65-F5344CB8AC3E}">
        <p14:creationId xmlns:p14="http://schemas.microsoft.com/office/powerpoint/2010/main" val="3994364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Tree>
    <p:extLst>
      <p:ext uri="{BB962C8B-B14F-4D97-AF65-F5344CB8AC3E}">
        <p14:creationId xmlns:p14="http://schemas.microsoft.com/office/powerpoint/2010/main" val="3734312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Tree>
    <p:extLst>
      <p:ext uri="{BB962C8B-B14F-4D97-AF65-F5344CB8AC3E}">
        <p14:creationId xmlns:p14="http://schemas.microsoft.com/office/powerpoint/2010/main" val="17559409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Tree>
    <p:extLst>
      <p:ext uri="{BB962C8B-B14F-4D97-AF65-F5344CB8AC3E}">
        <p14:creationId xmlns:p14="http://schemas.microsoft.com/office/powerpoint/2010/main" val="13092020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Tree>
    <p:extLst>
      <p:ext uri="{BB962C8B-B14F-4D97-AF65-F5344CB8AC3E}">
        <p14:creationId xmlns:p14="http://schemas.microsoft.com/office/powerpoint/2010/main" val="3096671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Tree>
    <p:extLst>
      <p:ext uri="{BB962C8B-B14F-4D97-AF65-F5344CB8AC3E}">
        <p14:creationId xmlns:p14="http://schemas.microsoft.com/office/powerpoint/2010/main" val="3862581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Tree>
    <p:extLst>
      <p:ext uri="{BB962C8B-B14F-4D97-AF65-F5344CB8AC3E}">
        <p14:creationId xmlns:p14="http://schemas.microsoft.com/office/powerpoint/2010/main" val="2687674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Tree>
    <p:extLst>
      <p:ext uri="{BB962C8B-B14F-4D97-AF65-F5344CB8AC3E}">
        <p14:creationId xmlns:p14="http://schemas.microsoft.com/office/powerpoint/2010/main" val="537461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Tree>
    <p:extLst>
      <p:ext uri="{BB962C8B-B14F-4D97-AF65-F5344CB8AC3E}">
        <p14:creationId xmlns:p14="http://schemas.microsoft.com/office/powerpoint/2010/main" val="1442385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Tree>
    <p:extLst>
      <p:ext uri="{BB962C8B-B14F-4D97-AF65-F5344CB8AC3E}">
        <p14:creationId xmlns:p14="http://schemas.microsoft.com/office/powerpoint/2010/main" val="3485804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Tree>
    <p:extLst>
      <p:ext uri="{BB962C8B-B14F-4D97-AF65-F5344CB8AC3E}">
        <p14:creationId xmlns:p14="http://schemas.microsoft.com/office/powerpoint/2010/main" val="2118703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Tree>
    <p:extLst>
      <p:ext uri="{BB962C8B-B14F-4D97-AF65-F5344CB8AC3E}">
        <p14:creationId xmlns:p14="http://schemas.microsoft.com/office/powerpoint/2010/main" val="20190343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120080" y="4941169"/>
            <a:ext cx="7772400" cy="720080"/>
          </a:xfrm>
        </p:spPr>
        <p:txBody>
          <a:bodyPr>
            <a:normAutofit/>
          </a:bodyPr>
          <a:lstStyle>
            <a:lvl1pPr algn="r">
              <a:defRPr sz="3400">
                <a:solidFill>
                  <a:srgbClr val="0060A8"/>
                </a:solidFill>
                <a:latin typeface="Georgia" pitchFamily="18" charset="0"/>
              </a:defRPr>
            </a:lvl1pPr>
          </a:lstStyle>
          <a:p>
            <a:r>
              <a:rPr lang="en-US" smtClean="0"/>
              <a:t>Click to edit Master title style</a:t>
            </a:r>
            <a:endParaRPr lang="en-AU" dirty="0"/>
          </a:p>
        </p:txBody>
      </p:sp>
      <p:sp>
        <p:nvSpPr>
          <p:cNvPr id="3" name="Subtitle 2"/>
          <p:cNvSpPr>
            <a:spLocks noGrp="1"/>
          </p:cNvSpPr>
          <p:nvPr>
            <p:ph type="subTitle" idx="1"/>
          </p:nvPr>
        </p:nvSpPr>
        <p:spPr>
          <a:xfrm>
            <a:off x="2488232" y="4534272"/>
            <a:ext cx="6400800" cy="406896"/>
          </a:xfrm>
        </p:spPr>
        <p:txBody>
          <a:bodyPr>
            <a:normAutofit/>
          </a:bodyPr>
          <a:lstStyle>
            <a:lvl1pPr marL="0" indent="0" algn="r">
              <a:buNone/>
              <a:defRPr sz="1600">
                <a:solidFill>
                  <a:srgbClr val="808285"/>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8AFECB-488C-4862-A863-69DB259C81CD}" type="slidenum">
              <a:rPr lang="en-AU" smtClean="0"/>
              <a:pPr/>
              <a:t>‹#›</a:t>
            </a:fld>
            <a:endParaRPr lang="en-AU"/>
          </a:p>
        </p:txBody>
      </p:sp>
      <p:cxnSp>
        <p:nvCxnSpPr>
          <p:cNvPr id="7" name="Straight Connector 6"/>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E8AFECB-488C-4862-A863-69DB259C81CD}" type="slidenum">
              <a:rPr lang="en-AU" smtClean="0"/>
              <a:pPr/>
              <a:t>‹#›</a:t>
            </a:fld>
            <a:endParaRPr lang="en-AU"/>
          </a:p>
        </p:txBody>
      </p:sp>
      <p:cxnSp>
        <p:nvCxnSpPr>
          <p:cNvPr id="7" name="Straight Connector 6"/>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E8AFECB-488C-4862-A863-69DB259C81CD}" type="slidenum">
              <a:rPr lang="en-AU" smtClean="0"/>
              <a:pPr/>
              <a:t>‹#›</a:t>
            </a:fld>
            <a:endParaRPr lang="en-AU" dirty="0"/>
          </a:p>
        </p:txBody>
      </p:sp>
      <p:cxnSp>
        <p:nvCxnSpPr>
          <p:cNvPr id="10" name="Straight Connector 9"/>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ampus-background.jpg"/>
          <p:cNvPicPr>
            <a:picLocks noChangeAspect="1"/>
          </p:cNvPicPr>
          <p:nvPr userDrawn="1"/>
        </p:nvPicPr>
        <p:blipFill>
          <a:blip r:embed="rId2" cstate="print"/>
          <a:stretch>
            <a:fillRect/>
          </a:stretch>
        </p:blipFill>
        <p:spPr>
          <a:xfrm>
            <a:off x="0" y="0"/>
            <a:ext cx="9144000" cy="6885384"/>
          </a:xfrm>
          <a:prstGeom prst="rect">
            <a:avLst/>
          </a:prstGeom>
        </p:spPr>
      </p:pic>
      <p:sp>
        <p:nvSpPr>
          <p:cNvPr id="2" name="Title 1"/>
          <p:cNvSpPr>
            <a:spLocks noGrp="1"/>
          </p:cNvSpPr>
          <p:nvPr>
            <p:ph type="title"/>
          </p:nvPr>
        </p:nvSpPr>
        <p:spPr>
          <a:xfrm>
            <a:off x="722313" y="4406900"/>
            <a:ext cx="7772400" cy="1362075"/>
          </a:xfrm>
        </p:spPr>
        <p:txBody>
          <a:bodyPr anchor="t"/>
          <a:lstStyle>
            <a:lvl1pPr algn="r">
              <a:defRPr sz="4000" b="0" cap="none" baseline="0">
                <a:solidFill>
                  <a:schemeClr val="bg1"/>
                </a:solidFill>
              </a:defRPr>
            </a:lvl1pPr>
          </a:lstStyle>
          <a:p>
            <a:r>
              <a:rPr lang="en-US" smtClean="0"/>
              <a:t>Click to edit Master title style</a:t>
            </a:r>
            <a:endParaRPr lang="en-AU" dirty="0"/>
          </a:p>
        </p:txBody>
      </p:sp>
      <p:sp>
        <p:nvSpPr>
          <p:cNvPr id="3" name="Text Placeholder 2"/>
          <p:cNvSpPr>
            <a:spLocks noGrp="1"/>
          </p:cNvSpPr>
          <p:nvPr>
            <p:ph type="body" idx="1"/>
          </p:nvPr>
        </p:nvSpPr>
        <p:spPr>
          <a:xfrm>
            <a:off x="722313" y="2906713"/>
            <a:ext cx="7772400" cy="1500187"/>
          </a:xfrm>
        </p:spPr>
        <p:txBody>
          <a:bodyPr anchor="b"/>
          <a:lstStyle>
            <a:lvl1pPr marL="0" indent="0" algn="r">
              <a:buNone/>
              <a:defRPr sz="20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9" name="Picture 8" descr="UoA_logo_vert_cmyk_midbg.png"/>
          <p:cNvPicPr/>
          <p:nvPr userDrawn="1"/>
        </p:nvPicPr>
        <p:blipFill>
          <a:blip r:embed="rId3" cstate="screen"/>
          <a:stretch>
            <a:fillRect/>
          </a:stretch>
        </p:blipFill>
        <p:spPr>
          <a:xfrm>
            <a:off x="310772" y="318199"/>
            <a:ext cx="1107584" cy="82127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3" name="Content Placeholder 2"/>
          <p:cNvSpPr>
            <a:spLocks noGrp="1"/>
          </p:cNvSpPr>
          <p:nvPr>
            <p:ph sz="half" idx="1"/>
          </p:nvPr>
        </p:nvSpPr>
        <p:spPr>
          <a:xfrm>
            <a:off x="457200" y="1412776"/>
            <a:ext cx="4038600" cy="4713387"/>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648200" y="1412776"/>
            <a:ext cx="4038600" cy="4713387"/>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E8AFECB-488C-4862-A863-69DB259C81CD}" type="slidenum">
              <a:rPr lang="en-AU" smtClean="0"/>
              <a:pPr/>
              <a:t>‹#›</a:t>
            </a:fld>
            <a:endParaRPr lang="en-AU"/>
          </a:p>
        </p:txBody>
      </p:sp>
      <p:cxnSp>
        <p:nvCxnSpPr>
          <p:cNvPr id="8" name="Straight Connector 7"/>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E8AFECB-488C-4862-A863-69DB259C81CD}" type="slidenum">
              <a:rPr lang="en-AU" smtClean="0"/>
              <a:pPr/>
              <a:t>‹#›</a:t>
            </a:fld>
            <a:endParaRPr lang="en-AU"/>
          </a:p>
        </p:txBody>
      </p:sp>
      <p:cxnSp>
        <p:nvCxnSpPr>
          <p:cNvPr id="10" name="Straight Connector 9"/>
          <p:cNvCxnSpPr/>
          <p:nvPr userDrawn="1"/>
        </p:nvCxnSpPr>
        <p:spPr>
          <a:xfrm>
            <a:off x="467544" y="6453336"/>
            <a:ext cx="828092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7E8AFECB-488C-4862-A863-69DB259C81CD}" type="slidenum">
              <a:rPr lang="en-AU" smtClean="0"/>
              <a:pPr/>
              <a:t>‹#›</a:t>
            </a:fld>
            <a:endParaRPr lang="en-AU"/>
          </a:p>
        </p:txBody>
      </p:sp>
      <p:cxnSp>
        <p:nvCxnSpPr>
          <p:cNvPr id="6" name="Straight Connector 5"/>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E8AFECB-488C-4862-A863-69DB259C81CD}" type="slidenum">
              <a:rPr lang="en-AU" smtClean="0"/>
              <a:pPr/>
              <a:t>‹#›</a:t>
            </a:fld>
            <a:endParaRPr lang="en-AU"/>
          </a:p>
        </p:txBody>
      </p:sp>
      <p:cxnSp>
        <p:nvCxnSpPr>
          <p:cNvPr id="5" name="Straight Connector 4"/>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smtClean="0"/>
              <a:t>Click to edit Master title style</a:t>
            </a:r>
            <a:endParaRPr lang="en-AU" dirty="0"/>
          </a:p>
        </p:txBody>
      </p:sp>
      <p:sp>
        <p:nvSpPr>
          <p:cNvPr id="3" name="Content Placeholder 2"/>
          <p:cNvSpPr>
            <a:spLocks noGrp="1"/>
          </p:cNvSpPr>
          <p:nvPr>
            <p:ph idx="1"/>
          </p:nvPr>
        </p:nvSpPr>
        <p:spPr>
          <a:xfrm>
            <a:off x="3575050" y="273050"/>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E8AFECB-488C-4862-A863-69DB259C81CD}" type="slidenum">
              <a:rPr lang="en-AU" smtClean="0"/>
              <a:pPr/>
              <a:t>‹#›</a:t>
            </a:fld>
            <a:endParaRPr lang="en-AU"/>
          </a:p>
        </p:txBody>
      </p:sp>
      <p:cxnSp>
        <p:nvCxnSpPr>
          <p:cNvPr id="8" name="Straight Connector 7"/>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smtClean="0"/>
              <a:t>Click to edit Master title style</a:t>
            </a:r>
            <a:endParaRPr lang="en-AU"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7E8AFECB-488C-4862-A863-69DB259C81CD}" type="slidenum">
              <a:rPr lang="en-AU" smtClean="0"/>
              <a:pPr/>
              <a:t>‹#›</a:t>
            </a:fld>
            <a:endParaRPr lang="en-AU"/>
          </a:p>
        </p:txBody>
      </p:sp>
      <p:sp>
        <p:nvSpPr>
          <p:cNvPr id="8" name="Footer Placeholder 4"/>
          <p:cNvSpPr>
            <a:spLocks noGrp="1"/>
          </p:cNvSpPr>
          <p:nvPr>
            <p:ph type="ftr" sz="quarter" idx="11"/>
          </p:nvPr>
        </p:nvSpPr>
        <p:spPr>
          <a:xfrm>
            <a:off x="467544" y="6448251"/>
            <a:ext cx="2895600" cy="365125"/>
          </a:xfrm>
        </p:spPr>
        <p:txBody>
          <a:bodyPr/>
          <a:lstStyle/>
          <a:p>
            <a:endParaRPr lang="en-AU"/>
          </a:p>
        </p:txBody>
      </p:sp>
      <p:cxnSp>
        <p:nvCxnSpPr>
          <p:cNvPr id="9" name="Straight Connector 8"/>
          <p:cNvCxnSpPr/>
          <p:nvPr userDrawn="1"/>
        </p:nvCxnSpPr>
        <p:spPr>
          <a:xfrm>
            <a:off x="467544" y="6453336"/>
            <a:ext cx="8280920" cy="0"/>
          </a:xfrm>
          <a:prstGeom prst="line">
            <a:avLst/>
          </a:prstGeom>
          <a:ln>
            <a:solidFill>
              <a:srgbClr val="808285"/>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332656"/>
            <a:ext cx="8229600" cy="850106"/>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412776"/>
            <a:ext cx="8229600" cy="47133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4"/>
          <p:cNvSpPr>
            <a:spLocks noGrp="1"/>
          </p:cNvSpPr>
          <p:nvPr>
            <p:ph type="ftr" sz="quarter" idx="3"/>
          </p:nvPr>
        </p:nvSpPr>
        <p:spPr>
          <a:xfrm>
            <a:off x="467544" y="6448251"/>
            <a:ext cx="2895600" cy="365125"/>
          </a:xfrm>
          <a:prstGeom prst="rect">
            <a:avLst/>
          </a:prstGeom>
        </p:spPr>
        <p:txBody>
          <a:bodyPr vert="horz" lIns="91440" tIns="45720" rIns="91440" bIns="45720" rtlCol="0" anchor="ctr"/>
          <a:lstStyle>
            <a:lvl1pPr algn="l">
              <a:defRPr sz="1100">
                <a:solidFill>
                  <a:schemeClr val="tx1">
                    <a:tint val="75000"/>
                  </a:schemeClr>
                </a:solidFill>
                <a:latin typeface="Georgia" pitchFamily="18" charset="0"/>
              </a:defRPr>
            </a:lvl1pPr>
          </a:lstStyle>
          <a:p>
            <a:endParaRPr lang="en-AU" dirty="0"/>
          </a:p>
        </p:txBody>
      </p:sp>
      <p:sp>
        <p:nvSpPr>
          <p:cNvPr id="6" name="Slide Number Placeholder 5"/>
          <p:cNvSpPr>
            <a:spLocks noGrp="1"/>
          </p:cNvSpPr>
          <p:nvPr>
            <p:ph type="sldNum" sz="quarter" idx="4"/>
          </p:nvPr>
        </p:nvSpPr>
        <p:spPr>
          <a:xfrm>
            <a:off x="6553200" y="6448251"/>
            <a:ext cx="2133600" cy="365125"/>
          </a:xfrm>
          <a:prstGeom prst="rect">
            <a:avLst/>
          </a:prstGeom>
        </p:spPr>
        <p:txBody>
          <a:bodyPr vert="horz" lIns="91440" tIns="45720" rIns="91440" bIns="45720" rtlCol="0" anchor="ctr"/>
          <a:lstStyle>
            <a:lvl1pPr algn="r">
              <a:defRPr sz="1100">
                <a:solidFill>
                  <a:srgbClr val="808285"/>
                </a:solidFill>
                <a:latin typeface="Georgia" pitchFamily="18" charset="0"/>
              </a:defRPr>
            </a:lvl1pPr>
          </a:lstStyle>
          <a:p>
            <a:fld id="{95078D05-E1F1-4281-8199-8B61E9D73635}"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spcBef>
          <a:spcPct val="0"/>
        </a:spcBef>
        <a:buNone/>
        <a:defRPr sz="3600" kern="1200">
          <a:solidFill>
            <a:srgbClr val="0060A8"/>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fhmshonours@adelaide.edu.a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health.adelaide.edu.au/psychology/future-students/honour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9552" y="4437112"/>
            <a:ext cx="8496944" cy="720080"/>
          </a:xfrm>
        </p:spPr>
        <p:txBody>
          <a:bodyPr>
            <a:noAutofit/>
          </a:bodyPr>
          <a:lstStyle/>
          <a:p>
            <a:r>
              <a:rPr lang="en-US" sz="4800" b="1" dirty="0" err="1" smtClean="0"/>
              <a:t>Honours</a:t>
            </a:r>
            <a:r>
              <a:rPr lang="en-US" sz="4800" b="1" dirty="0" smtClean="0"/>
              <a:t> </a:t>
            </a:r>
            <a:r>
              <a:rPr lang="en-US" sz="4800" b="1" dirty="0" smtClean="0"/>
              <a:t>2017</a:t>
            </a:r>
            <a:endParaRPr lang="en-US" sz="4800" b="1" dirty="0"/>
          </a:p>
        </p:txBody>
      </p:sp>
      <p:sp>
        <p:nvSpPr>
          <p:cNvPr id="3" name="Title 3"/>
          <p:cNvSpPr txBox="1">
            <a:spLocks/>
          </p:cNvSpPr>
          <p:nvPr/>
        </p:nvSpPr>
        <p:spPr>
          <a:xfrm>
            <a:off x="251520" y="5373216"/>
            <a:ext cx="8496944" cy="720080"/>
          </a:xfrm>
          <a:prstGeom prst="rect">
            <a:avLst/>
          </a:prstGeom>
        </p:spPr>
        <p:txBody>
          <a:bodyPr vert="horz" lIns="91440" tIns="45720" rIns="91440" bIns="45720" rtlCol="0" anchor="ctr">
            <a:noAutofit/>
          </a:bodyPr>
          <a:lstStyle>
            <a:lvl1pPr algn="r" defTabSz="914400" rtl="0" eaLnBrk="1" latinLnBrk="0" hangingPunct="1">
              <a:spcBef>
                <a:spcPct val="0"/>
              </a:spcBef>
              <a:buNone/>
              <a:defRPr sz="3400" kern="1200">
                <a:solidFill>
                  <a:srgbClr val="0060A8"/>
                </a:solidFill>
                <a:latin typeface="Georgia" pitchFamily="18" charset="0"/>
                <a:ea typeface="+mj-ea"/>
                <a:cs typeface="+mj-cs"/>
              </a:defRPr>
            </a:lvl1pPr>
          </a:lstStyle>
          <a:p>
            <a:pPr algn="l">
              <a:spcAft>
                <a:spcPts val="600"/>
              </a:spcAft>
              <a:defRPr/>
            </a:pPr>
            <a:r>
              <a:rPr lang="en-AU" sz="2000" dirty="0" smtClean="0">
                <a:effectLst>
                  <a:outerShdw blurRad="38100" dist="38100" dir="2700000" algn="tl">
                    <a:srgbClr val="000000">
                      <a:alpha val="43137"/>
                    </a:srgbClr>
                  </a:outerShdw>
                </a:effectLst>
              </a:rPr>
              <a:t>Dr Carolyn Semmler</a:t>
            </a:r>
            <a:endParaRPr lang="en-AU" sz="2000" dirty="0">
              <a:effectLst>
                <a:outerShdw blurRad="38100" dist="38100" dir="2700000" algn="tl">
                  <a:srgbClr val="000000">
                    <a:alpha val="43137"/>
                  </a:srgbClr>
                </a:outerShdw>
              </a:effectLst>
            </a:endParaRPr>
          </a:p>
          <a:p>
            <a:pPr algn="l">
              <a:defRPr/>
            </a:pPr>
            <a:r>
              <a:rPr lang="en-AU" sz="2000" dirty="0">
                <a:effectLst>
                  <a:outerShdw blurRad="38100" dist="38100" dir="2700000" algn="tl">
                    <a:srgbClr val="000000">
                      <a:alpha val="43137"/>
                    </a:srgbClr>
                  </a:outerShdw>
                </a:effectLst>
              </a:rPr>
              <a:t>Honours Co-ordinator, School of Psychology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How the thesis </a:t>
            </a:r>
            <a:r>
              <a:rPr lang="en-AU" dirty="0"/>
              <a:t>is conducted</a:t>
            </a:r>
          </a:p>
        </p:txBody>
      </p:sp>
      <p:sp>
        <p:nvSpPr>
          <p:cNvPr id="3" name="Content Placeholder 2"/>
          <p:cNvSpPr>
            <a:spLocks noGrp="1"/>
          </p:cNvSpPr>
          <p:nvPr>
            <p:ph idx="1"/>
          </p:nvPr>
        </p:nvSpPr>
        <p:spPr/>
        <p:txBody>
          <a:bodyPr/>
          <a:lstStyle/>
          <a:p>
            <a:pPr>
              <a:spcAft>
                <a:spcPts val="1200"/>
              </a:spcAft>
            </a:pPr>
            <a:r>
              <a:rPr lang="en-AU" dirty="0">
                <a:latin typeface="Arial" charset="0"/>
              </a:rPr>
              <a:t>Usually best to approach supervisors once you’ve got acceptance into Honours (if not sure) OR earlier if you are really confident of getting in.</a:t>
            </a:r>
          </a:p>
          <a:p>
            <a:pPr>
              <a:spcAft>
                <a:spcPts val="1200"/>
              </a:spcAft>
            </a:pPr>
            <a:r>
              <a:rPr lang="en-AU" dirty="0">
                <a:latin typeface="Arial" charset="0"/>
              </a:rPr>
              <a:t>Supervisor looks over project and agrees. You usually have to speak to a few supervisors</a:t>
            </a:r>
          </a:p>
          <a:p>
            <a:pPr>
              <a:spcAft>
                <a:spcPts val="1200"/>
              </a:spcAft>
            </a:pPr>
            <a:r>
              <a:rPr lang="en-AU" dirty="0">
                <a:latin typeface="Arial" charset="0"/>
              </a:rPr>
              <a:t>Early in the year you prepare a research proposal that is read independently by someone else to get feedback</a:t>
            </a:r>
          </a:p>
          <a:p>
            <a:pPr>
              <a:spcAft>
                <a:spcPts val="1200"/>
              </a:spcAft>
            </a:pPr>
            <a:r>
              <a:rPr lang="en-AU" dirty="0">
                <a:latin typeface="Arial" charset="0"/>
              </a:rPr>
              <a:t>Ethics approval is required (except for meta-analysis</a:t>
            </a:r>
            <a:r>
              <a:rPr lang="en-AU" dirty="0" smtClean="0">
                <a:latin typeface="Arial" charset="0"/>
              </a:rPr>
              <a:t>)</a:t>
            </a:r>
            <a:endParaRPr lang="en-AU" dirty="0">
              <a:latin typeface="Arial" charset="0"/>
            </a:endParaRPr>
          </a:p>
        </p:txBody>
      </p:sp>
    </p:spTree>
    <p:extLst>
      <p:ext uri="{BB962C8B-B14F-4D97-AF65-F5344CB8AC3E}">
        <p14:creationId xmlns:p14="http://schemas.microsoft.com/office/powerpoint/2010/main" val="1508147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Thesis (part 2)</a:t>
            </a:r>
          </a:p>
        </p:txBody>
      </p:sp>
      <p:sp>
        <p:nvSpPr>
          <p:cNvPr id="3" name="Content Placeholder 2"/>
          <p:cNvSpPr>
            <a:spLocks noGrp="1"/>
          </p:cNvSpPr>
          <p:nvPr>
            <p:ph idx="1"/>
          </p:nvPr>
        </p:nvSpPr>
        <p:spPr>
          <a:xfrm>
            <a:off x="467544" y="1412777"/>
            <a:ext cx="8496944" cy="4104456"/>
          </a:xfrm>
        </p:spPr>
        <p:txBody>
          <a:bodyPr>
            <a:normAutofit/>
          </a:bodyPr>
          <a:lstStyle/>
          <a:p>
            <a:pPr>
              <a:spcAft>
                <a:spcPts val="1200"/>
              </a:spcAft>
            </a:pPr>
            <a:r>
              <a:rPr lang="en-AU" sz="2300" dirty="0">
                <a:latin typeface="Arial" charset="0"/>
              </a:rPr>
              <a:t>You collect the data in </a:t>
            </a:r>
            <a:r>
              <a:rPr lang="en-AU" sz="2300" dirty="0" err="1">
                <a:latin typeface="Arial" charset="0"/>
              </a:rPr>
              <a:t>Sem</a:t>
            </a:r>
            <a:r>
              <a:rPr lang="en-AU" sz="2300" dirty="0">
                <a:latin typeface="Arial" charset="0"/>
              </a:rPr>
              <a:t> 1 and 2 (depending on the topic)</a:t>
            </a:r>
          </a:p>
          <a:p>
            <a:pPr>
              <a:spcAft>
                <a:spcPts val="1200"/>
              </a:spcAft>
            </a:pPr>
            <a:r>
              <a:rPr lang="en-AU" sz="2300" dirty="0">
                <a:latin typeface="Arial" charset="0"/>
              </a:rPr>
              <a:t>There is a 1</a:t>
            </a:r>
            <a:r>
              <a:rPr lang="en-AU" sz="2300" baseline="30000" dirty="0">
                <a:latin typeface="Arial" charset="0"/>
              </a:rPr>
              <a:t>st</a:t>
            </a:r>
            <a:r>
              <a:rPr lang="en-AU" sz="2300" dirty="0">
                <a:latin typeface="Arial" charset="0"/>
              </a:rPr>
              <a:t> year subject pool administered by the School you can </a:t>
            </a:r>
            <a:r>
              <a:rPr lang="en-AU" sz="2300" dirty="0" smtClean="0">
                <a:latin typeface="Arial" charset="0"/>
              </a:rPr>
              <a:t>access</a:t>
            </a:r>
            <a:endParaRPr lang="en-AU" sz="2300" dirty="0">
              <a:latin typeface="Arial" charset="0"/>
            </a:endParaRPr>
          </a:p>
          <a:p>
            <a:pPr>
              <a:spcAft>
                <a:spcPts val="1200"/>
              </a:spcAft>
            </a:pPr>
            <a:r>
              <a:rPr lang="en-AU" sz="2300" dirty="0">
                <a:latin typeface="Arial" charset="0"/>
              </a:rPr>
              <a:t>General tips: Avoid difficult populations (e.g., extracting blood from old people), get external ethics approval done earlier, avoid poorly timely overseas jaunts, weddings during exam times, etc.. Plan work and family commitments –can’t be too much if full-time. </a:t>
            </a:r>
          </a:p>
          <a:p>
            <a:pPr>
              <a:spcAft>
                <a:spcPts val="1200"/>
              </a:spcAft>
            </a:pPr>
            <a:r>
              <a:rPr lang="en-AU" sz="2300" dirty="0">
                <a:latin typeface="Arial" charset="0"/>
              </a:rPr>
              <a:t>Part-time students do it in the 2</a:t>
            </a:r>
            <a:r>
              <a:rPr lang="en-AU" sz="2300" baseline="30000" dirty="0">
                <a:latin typeface="Arial" charset="0"/>
              </a:rPr>
              <a:t>nd</a:t>
            </a:r>
            <a:r>
              <a:rPr lang="en-AU" sz="2300" dirty="0">
                <a:latin typeface="Arial" charset="0"/>
              </a:rPr>
              <a:t> year (</a:t>
            </a:r>
            <a:r>
              <a:rPr lang="en-AU" sz="2300" dirty="0" smtClean="0">
                <a:latin typeface="Arial" charset="0"/>
              </a:rPr>
              <a:t>2018)</a:t>
            </a:r>
            <a:endParaRPr lang="en-AU" sz="2300" dirty="0">
              <a:latin typeface="Arial" charset="0"/>
            </a:endParaRPr>
          </a:p>
          <a:p>
            <a:pPr marL="0" indent="0">
              <a:spcAft>
                <a:spcPts val="1200"/>
              </a:spcAft>
              <a:buNone/>
            </a:pPr>
            <a:endParaRPr lang="en-AU" sz="2300" dirty="0"/>
          </a:p>
        </p:txBody>
      </p:sp>
    </p:spTree>
    <p:extLst>
      <p:ext uri="{BB962C8B-B14F-4D97-AF65-F5344CB8AC3E}">
        <p14:creationId xmlns:p14="http://schemas.microsoft.com/office/powerpoint/2010/main" val="778089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Research Methods (12.5%)</a:t>
            </a:r>
          </a:p>
        </p:txBody>
      </p:sp>
      <p:sp>
        <p:nvSpPr>
          <p:cNvPr id="3" name="Content Placeholder 2"/>
          <p:cNvSpPr>
            <a:spLocks noGrp="1"/>
          </p:cNvSpPr>
          <p:nvPr>
            <p:ph idx="1"/>
          </p:nvPr>
        </p:nvSpPr>
        <p:spPr/>
        <p:txBody>
          <a:bodyPr/>
          <a:lstStyle/>
          <a:p>
            <a:pPr>
              <a:spcAft>
                <a:spcPts val="1800"/>
              </a:spcAft>
            </a:pPr>
            <a:r>
              <a:rPr lang="en-AU" dirty="0">
                <a:latin typeface="Arial" charset="0"/>
              </a:rPr>
              <a:t>Compulsory in Semester 1 </a:t>
            </a:r>
            <a:endParaRPr lang="en-AU" dirty="0" smtClean="0">
              <a:latin typeface="Arial" charset="0"/>
            </a:endParaRPr>
          </a:p>
          <a:p>
            <a:pPr>
              <a:spcAft>
                <a:spcPts val="1800"/>
              </a:spcAft>
            </a:pPr>
            <a:r>
              <a:rPr lang="en-AU" dirty="0" smtClean="0">
                <a:latin typeface="Arial" charset="0"/>
              </a:rPr>
              <a:t>This </a:t>
            </a:r>
            <a:r>
              <a:rPr lang="en-AU" dirty="0">
                <a:latin typeface="Arial" charset="0"/>
              </a:rPr>
              <a:t>series of lectures involves a combination of revision and advanced topics to enhance your statistical and methodology skills in preparation for thesis writing</a:t>
            </a:r>
          </a:p>
          <a:p>
            <a:r>
              <a:rPr lang="en-AU" dirty="0">
                <a:latin typeface="Arial" charset="0"/>
              </a:rPr>
              <a:t>Examples of topics may include: advanced regression techniques, </a:t>
            </a:r>
            <a:r>
              <a:rPr lang="en-AU" dirty="0" smtClean="0">
                <a:latin typeface="Arial" charset="0"/>
              </a:rPr>
              <a:t>robust statistics</a:t>
            </a:r>
            <a:r>
              <a:rPr lang="en-AU" dirty="0" smtClean="0">
                <a:latin typeface="Arial" charset="0"/>
              </a:rPr>
              <a:t>, </a:t>
            </a:r>
            <a:r>
              <a:rPr lang="en-AU" dirty="0">
                <a:latin typeface="Arial" charset="0"/>
              </a:rPr>
              <a:t>Linear Mixed Models, Bayesian statistics, structural equation modelling</a:t>
            </a:r>
            <a:r>
              <a:rPr lang="en-AU" dirty="0" smtClean="0">
                <a:latin typeface="Arial" charset="0"/>
              </a:rPr>
              <a:t>.</a:t>
            </a:r>
            <a:endParaRPr lang="en-AU" dirty="0">
              <a:latin typeface="Arial" charset="0"/>
            </a:endParaRPr>
          </a:p>
        </p:txBody>
      </p:sp>
    </p:spTree>
    <p:extLst>
      <p:ext uri="{BB962C8B-B14F-4D97-AF65-F5344CB8AC3E}">
        <p14:creationId xmlns:p14="http://schemas.microsoft.com/office/powerpoint/2010/main" val="738060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08912" cy="1008112"/>
          </a:xfrm>
        </p:spPr>
        <p:txBody>
          <a:bodyPr>
            <a:normAutofit fontScale="90000"/>
          </a:bodyPr>
          <a:lstStyle/>
          <a:p>
            <a:r>
              <a:rPr lang="en-AU" dirty="0"/>
              <a:t>Current Issues in Contemporary Psychology (12.5%)</a:t>
            </a:r>
          </a:p>
        </p:txBody>
      </p:sp>
      <p:sp>
        <p:nvSpPr>
          <p:cNvPr id="6" name="Rectangle 3"/>
          <p:cNvSpPr>
            <a:spLocks noGrp="1" noChangeArrowheads="1"/>
          </p:cNvSpPr>
          <p:nvPr>
            <p:ph idx="1"/>
          </p:nvPr>
        </p:nvSpPr>
        <p:spPr>
          <a:xfrm>
            <a:off x="467544" y="2060848"/>
            <a:ext cx="8229600" cy="2448272"/>
          </a:xfrm>
        </p:spPr>
        <p:txBody>
          <a:bodyPr/>
          <a:lstStyle/>
          <a:p>
            <a:pPr eaLnBrk="1" hangingPunct="1"/>
            <a:r>
              <a:rPr lang="en-AU" dirty="0" smtClean="0">
                <a:solidFill>
                  <a:schemeClr val="tx1">
                    <a:lumMod val="85000"/>
                    <a:lumOff val="15000"/>
                  </a:schemeClr>
                </a:solidFill>
                <a:latin typeface="Arial" charset="0"/>
              </a:rPr>
              <a:t>This is a compulsory course in semester 2</a:t>
            </a:r>
            <a:r>
              <a:rPr lang="en-AU" dirty="0" smtClean="0">
                <a:solidFill>
                  <a:schemeClr val="tx2"/>
                </a:solidFill>
                <a:latin typeface="Arial" charset="0"/>
              </a:rPr>
              <a:t>. </a:t>
            </a:r>
          </a:p>
          <a:p>
            <a:pPr marL="0" indent="0" eaLnBrk="1" hangingPunct="1">
              <a:spcAft>
                <a:spcPts val="2400"/>
              </a:spcAft>
              <a:buNone/>
            </a:pPr>
            <a:endParaRPr lang="en-AU" dirty="0" smtClean="0">
              <a:solidFill>
                <a:schemeClr val="tx2"/>
              </a:solidFill>
              <a:latin typeface="Arial" charset="0"/>
            </a:endParaRPr>
          </a:p>
          <a:p>
            <a:pPr eaLnBrk="1" hangingPunct="1">
              <a:spcAft>
                <a:spcPts val="2400"/>
              </a:spcAft>
            </a:pPr>
            <a:r>
              <a:rPr lang="en-AU" dirty="0" smtClean="0">
                <a:latin typeface="Arial" charset="0"/>
              </a:rPr>
              <a:t>It consists of six different </a:t>
            </a:r>
            <a:r>
              <a:rPr lang="en-AU" dirty="0" smtClean="0">
                <a:latin typeface="Arial" charset="0"/>
              </a:rPr>
              <a:t>2-hour </a:t>
            </a:r>
            <a:r>
              <a:rPr lang="en-AU" dirty="0" smtClean="0">
                <a:latin typeface="Arial" charset="0"/>
              </a:rPr>
              <a:t>seminars each focusing on a cutting edge issue in psychology.</a:t>
            </a:r>
          </a:p>
        </p:txBody>
      </p:sp>
    </p:spTree>
    <p:extLst>
      <p:ext uri="{BB962C8B-B14F-4D97-AF65-F5344CB8AC3E}">
        <p14:creationId xmlns:p14="http://schemas.microsoft.com/office/powerpoint/2010/main" val="3999480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Elective Courses (25%)</a:t>
            </a:r>
          </a:p>
        </p:txBody>
      </p:sp>
      <p:sp>
        <p:nvSpPr>
          <p:cNvPr id="3" name="Content Placeholder 2"/>
          <p:cNvSpPr>
            <a:spLocks noGrp="1"/>
          </p:cNvSpPr>
          <p:nvPr>
            <p:ph idx="1"/>
          </p:nvPr>
        </p:nvSpPr>
        <p:spPr/>
        <p:txBody>
          <a:bodyPr>
            <a:normAutofit fontScale="85000" lnSpcReduction="10000"/>
          </a:bodyPr>
          <a:lstStyle/>
          <a:p>
            <a:pPr marL="0" indent="0">
              <a:lnSpc>
                <a:spcPct val="120000"/>
              </a:lnSpc>
              <a:spcAft>
                <a:spcPts val="1200"/>
              </a:spcAft>
              <a:buFontTx/>
              <a:buNone/>
              <a:defRPr/>
            </a:pPr>
            <a:r>
              <a:rPr lang="en-AU" dirty="0">
                <a:latin typeface="Arial" panose="020B0604020202020204" pitchFamily="34" charset="0"/>
                <a:cs typeface="Arial" panose="020B0604020202020204" pitchFamily="34" charset="0"/>
              </a:rPr>
              <a:t>Offering in this list may vary from year-to-year and from semester-to-semester depending on lecturer availability.  These provide (for the most part) an introduction to the Masters programme material. The level of course-work has been modified / reduced (in volume) to be more in line with the other G08 universities.</a:t>
            </a:r>
          </a:p>
          <a:p>
            <a:pPr>
              <a:lnSpc>
                <a:spcPct val="120000"/>
              </a:lnSpc>
              <a:spcAft>
                <a:spcPts val="1200"/>
              </a:spcAft>
              <a:buFontTx/>
              <a:buNone/>
              <a:defRPr/>
            </a:pPr>
            <a:r>
              <a:rPr lang="en-AU" dirty="0">
                <a:latin typeface="Arial" panose="020B0604020202020204" pitchFamily="34" charset="0"/>
                <a:cs typeface="Arial" panose="020B0604020202020204" pitchFamily="34" charset="0"/>
              </a:rPr>
              <a:t>Each topic consists of </a:t>
            </a:r>
            <a:r>
              <a:rPr lang="en-AU" dirty="0" smtClean="0">
                <a:latin typeface="Arial" panose="020B0604020202020204" pitchFamily="34" charset="0"/>
                <a:cs typeface="Arial" panose="020B0604020202020204" pitchFamily="34" charset="0"/>
              </a:rPr>
              <a:t>6 </a:t>
            </a:r>
            <a:r>
              <a:rPr lang="en-AU" dirty="0">
                <a:latin typeface="Arial" panose="020B0604020202020204" pitchFamily="34" charset="0"/>
                <a:cs typeface="Arial" panose="020B0604020202020204" pitchFamily="34" charset="0"/>
              </a:rPr>
              <a:t>x 2-hour seminars (usually with a ½ hr break).</a:t>
            </a:r>
          </a:p>
          <a:p>
            <a:pPr marL="1077913">
              <a:lnSpc>
                <a:spcPct val="120000"/>
              </a:lnSpc>
              <a:spcBef>
                <a:spcPts val="0"/>
              </a:spcBef>
              <a:spcAft>
                <a:spcPts val="1200"/>
              </a:spcAft>
              <a:defRPr/>
            </a:pPr>
            <a:r>
              <a:rPr lang="en-AU" dirty="0" smtClean="0">
                <a:solidFill>
                  <a:schemeClr val="accent2">
                    <a:lumMod val="50000"/>
                  </a:schemeClr>
                </a:solidFill>
                <a:latin typeface="Arial" panose="020B0604020202020204" pitchFamily="34" charset="0"/>
                <a:cs typeface="Arial" panose="020B0604020202020204" pitchFamily="34" charset="0"/>
              </a:rPr>
              <a:t>Mind, Brain &amp; Behaviour</a:t>
            </a:r>
            <a:endParaRPr lang="en-AU" dirty="0">
              <a:solidFill>
                <a:schemeClr val="accent2">
                  <a:lumMod val="50000"/>
                </a:schemeClr>
              </a:solidFill>
              <a:latin typeface="Arial" panose="020B0604020202020204" pitchFamily="34" charset="0"/>
              <a:cs typeface="Arial" panose="020B0604020202020204" pitchFamily="34" charset="0"/>
            </a:endParaRPr>
          </a:p>
          <a:p>
            <a:pPr marL="1077913">
              <a:lnSpc>
                <a:spcPct val="120000"/>
              </a:lnSpc>
              <a:spcBef>
                <a:spcPts val="0"/>
              </a:spcBef>
              <a:spcAft>
                <a:spcPts val="1200"/>
              </a:spcAft>
              <a:defRPr/>
            </a:pPr>
            <a:r>
              <a:rPr lang="en-AU" dirty="0">
                <a:solidFill>
                  <a:schemeClr val="accent2">
                    <a:lumMod val="50000"/>
                  </a:schemeClr>
                </a:solidFill>
                <a:latin typeface="Arial" panose="020B0604020202020204" pitchFamily="34" charset="0"/>
                <a:cs typeface="Arial" panose="020B0604020202020204" pitchFamily="34" charset="0"/>
              </a:rPr>
              <a:t>Advanced </a:t>
            </a:r>
            <a:r>
              <a:rPr lang="en-AU" dirty="0" smtClean="0">
                <a:solidFill>
                  <a:schemeClr val="accent2">
                    <a:lumMod val="50000"/>
                  </a:schemeClr>
                </a:solidFill>
                <a:latin typeface="Arial" panose="020B0604020202020204" pitchFamily="34" charset="0"/>
                <a:cs typeface="Arial" panose="020B0604020202020204" pitchFamily="34" charset="0"/>
              </a:rPr>
              <a:t>Health </a:t>
            </a:r>
            <a:r>
              <a:rPr lang="en-AU" dirty="0" smtClean="0">
                <a:solidFill>
                  <a:schemeClr val="accent2">
                    <a:lumMod val="50000"/>
                  </a:schemeClr>
                </a:solidFill>
                <a:latin typeface="Arial" panose="020B0604020202020204" pitchFamily="34" charset="0"/>
                <a:cs typeface="Arial" panose="020B0604020202020204" pitchFamily="34" charset="0"/>
              </a:rPr>
              <a:t>Psychology</a:t>
            </a:r>
            <a:endParaRPr lang="en-AU" dirty="0">
              <a:solidFill>
                <a:schemeClr val="accent2">
                  <a:lumMod val="50000"/>
                </a:schemeClr>
              </a:solidFill>
              <a:latin typeface="Arial" panose="020B0604020202020204" pitchFamily="34" charset="0"/>
              <a:cs typeface="Arial" panose="020B0604020202020204" pitchFamily="34" charset="0"/>
            </a:endParaRPr>
          </a:p>
          <a:p>
            <a:pPr marL="1077913">
              <a:lnSpc>
                <a:spcPct val="120000"/>
              </a:lnSpc>
              <a:spcBef>
                <a:spcPts val="0"/>
              </a:spcBef>
              <a:spcAft>
                <a:spcPts val="1200"/>
              </a:spcAft>
              <a:defRPr/>
            </a:pPr>
            <a:r>
              <a:rPr lang="en-AU" dirty="0" smtClean="0">
                <a:solidFill>
                  <a:schemeClr val="accent2">
                    <a:lumMod val="50000"/>
                  </a:schemeClr>
                </a:solidFill>
                <a:latin typeface="Arial" panose="020B0604020202020204" pitchFamily="34" charset="0"/>
                <a:cs typeface="Arial" panose="020B0604020202020204" pitchFamily="34" charset="0"/>
              </a:rPr>
              <a:t>Advanced Psychology </a:t>
            </a:r>
            <a:r>
              <a:rPr lang="en-AU" dirty="0">
                <a:solidFill>
                  <a:schemeClr val="accent2">
                    <a:lumMod val="50000"/>
                  </a:schemeClr>
                </a:solidFill>
                <a:latin typeface="Arial" panose="020B0604020202020204" pitchFamily="34" charset="0"/>
                <a:cs typeface="Arial" panose="020B0604020202020204" pitchFamily="34" charset="0"/>
              </a:rPr>
              <a:t>and </a:t>
            </a:r>
            <a:r>
              <a:rPr lang="en-AU" dirty="0" smtClean="0">
                <a:solidFill>
                  <a:schemeClr val="accent2">
                    <a:lumMod val="50000"/>
                  </a:schemeClr>
                </a:solidFill>
                <a:latin typeface="Arial" panose="020B0604020202020204" pitchFamily="34" charset="0"/>
                <a:cs typeface="Arial" panose="020B0604020202020204" pitchFamily="34" charset="0"/>
              </a:rPr>
              <a:t>Society</a:t>
            </a:r>
            <a:endParaRPr lang="en-AU" dirty="0">
              <a:solidFill>
                <a:schemeClr val="accent2">
                  <a:lumMod val="50000"/>
                </a:schemeClr>
              </a:solidFill>
              <a:latin typeface="Arial" panose="020B0604020202020204" pitchFamily="34" charset="0"/>
              <a:cs typeface="Arial" panose="020B0604020202020204" pitchFamily="34" charset="0"/>
            </a:endParaRPr>
          </a:p>
          <a:p>
            <a:pPr marL="1077913">
              <a:lnSpc>
                <a:spcPct val="120000"/>
              </a:lnSpc>
              <a:spcBef>
                <a:spcPts val="0"/>
              </a:spcBef>
              <a:spcAft>
                <a:spcPts val="1200"/>
              </a:spcAft>
              <a:buFont typeface="Arial" charset="0"/>
              <a:buChar char="•"/>
              <a:tabLst>
                <a:tab pos="4308475" algn="l"/>
              </a:tabLst>
              <a:defRPr/>
            </a:pPr>
            <a:r>
              <a:rPr lang="en-AU" dirty="0">
                <a:solidFill>
                  <a:schemeClr val="accent2">
                    <a:lumMod val="50000"/>
                  </a:schemeClr>
                </a:solidFill>
                <a:latin typeface="Arial" panose="020B0604020202020204" pitchFamily="34" charset="0"/>
                <a:cs typeface="Arial" panose="020B0604020202020204" pitchFamily="34" charset="0"/>
              </a:rPr>
              <a:t>Organisational </a:t>
            </a:r>
            <a:r>
              <a:rPr lang="en-AU" dirty="0" smtClean="0">
                <a:solidFill>
                  <a:schemeClr val="accent2">
                    <a:lumMod val="50000"/>
                  </a:schemeClr>
                </a:solidFill>
                <a:latin typeface="Arial" panose="020B0604020202020204" pitchFamily="34" charset="0"/>
                <a:cs typeface="Arial" panose="020B0604020202020204" pitchFamily="34" charset="0"/>
              </a:rPr>
              <a:t>Psychology</a:t>
            </a:r>
            <a:endParaRPr lang="en-AU"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7013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How courses are selected and examined</a:t>
            </a:r>
          </a:p>
        </p:txBody>
      </p:sp>
      <p:sp>
        <p:nvSpPr>
          <p:cNvPr id="3" name="Content Placeholder 2"/>
          <p:cNvSpPr>
            <a:spLocks noGrp="1"/>
          </p:cNvSpPr>
          <p:nvPr>
            <p:ph idx="1"/>
          </p:nvPr>
        </p:nvSpPr>
        <p:spPr>
          <a:xfrm>
            <a:off x="467544" y="1700808"/>
            <a:ext cx="8229600" cy="3240360"/>
          </a:xfrm>
        </p:spPr>
        <p:txBody>
          <a:bodyPr/>
          <a:lstStyle/>
          <a:p>
            <a:pPr>
              <a:spcAft>
                <a:spcPts val="1200"/>
              </a:spcAft>
            </a:pPr>
            <a:r>
              <a:rPr lang="en-AU" dirty="0">
                <a:solidFill>
                  <a:schemeClr val="tx1">
                    <a:lumMod val="85000"/>
                    <a:lumOff val="15000"/>
                  </a:schemeClr>
                </a:solidFill>
                <a:latin typeface="Arial" charset="0"/>
              </a:rPr>
              <a:t>You will need to choose the electives you wish to enrol in before the semester starts.</a:t>
            </a:r>
          </a:p>
          <a:p>
            <a:pPr>
              <a:spcAft>
                <a:spcPts val="1200"/>
              </a:spcAft>
            </a:pPr>
            <a:r>
              <a:rPr lang="en-AU" dirty="0">
                <a:latin typeface="Arial" charset="0"/>
              </a:rPr>
              <a:t>Unfortunately, your individual preferred choices may not always be exactly in the configuration you prefer</a:t>
            </a:r>
          </a:p>
          <a:p>
            <a:pPr>
              <a:spcAft>
                <a:spcPts val="1200"/>
              </a:spcAft>
            </a:pPr>
            <a:r>
              <a:rPr lang="en-AU" dirty="0">
                <a:latin typeface="Arial" charset="0"/>
              </a:rPr>
              <a:t>All courses are unitised. You will have to enrol in each one. </a:t>
            </a:r>
          </a:p>
        </p:txBody>
      </p:sp>
    </p:spTree>
    <p:extLst>
      <p:ext uri="{BB962C8B-B14F-4D97-AF65-F5344CB8AC3E}">
        <p14:creationId xmlns:p14="http://schemas.microsoft.com/office/powerpoint/2010/main" val="3693274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How courses are selected and examined II</a:t>
            </a:r>
          </a:p>
        </p:txBody>
      </p:sp>
      <p:sp>
        <p:nvSpPr>
          <p:cNvPr id="3" name="Content Placeholder 2"/>
          <p:cNvSpPr>
            <a:spLocks noGrp="1"/>
          </p:cNvSpPr>
          <p:nvPr>
            <p:ph idx="1"/>
          </p:nvPr>
        </p:nvSpPr>
        <p:spPr>
          <a:xfrm>
            <a:off x="467544" y="1628800"/>
            <a:ext cx="8229600" cy="4713387"/>
          </a:xfrm>
        </p:spPr>
        <p:txBody>
          <a:bodyPr/>
          <a:lstStyle/>
          <a:p>
            <a:pPr>
              <a:spcAft>
                <a:spcPts val="1200"/>
              </a:spcAft>
            </a:pPr>
            <a:r>
              <a:rPr lang="en-AU" dirty="0">
                <a:latin typeface="Arial" charset="0"/>
              </a:rPr>
              <a:t>Each course </a:t>
            </a:r>
            <a:r>
              <a:rPr lang="en-AU" dirty="0" smtClean="0">
                <a:latin typeface="Arial" charset="0"/>
              </a:rPr>
              <a:t>will have </a:t>
            </a:r>
            <a:r>
              <a:rPr lang="en-AU" dirty="0" smtClean="0">
                <a:latin typeface="Arial" charset="0"/>
              </a:rPr>
              <a:t>either </a:t>
            </a:r>
            <a:r>
              <a:rPr lang="en-AU" dirty="0" smtClean="0">
                <a:latin typeface="Arial" charset="0"/>
              </a:rPr>
              <a:t>a </a:t>
            </a:r>
            <a:r>
              <a:rPr lang="en-AU" dirty="0" smtClean="0">
                <a:latin typeface="Arial" charset="0"/>
              </a:rPr>
              <a:t>final exam (2-3 hours) or a combination of mid-semester </a:t>
            </a:r>
            <a:r>
              <a:rPr lang="en-AU" dirty="0">
                <a:latin typeface="Arial" charset="0"/>
              </a:rPr>
              <a:t>assessment </a:t>
            </a:r>
            <a:r>
              <a:rPr lang="en-AU" dirty="0" smtClean="0">
                <a:latin typeface="Arial" charset="0"/>
              </a:rPr>
              <a:t>(MSE) an final examination. A MSE will usually be set for the Research Methods course.</a:t>
            </a:r>
            <a:endParaRPr lang="en-AU" dirty="0">
              <a:latin typeface="Arial" charset="0"/>
            </a:endParaRPr>
          </a:p>
          <a:p>
            <a:pPr>
              <a:spcAft>
                <a:spcPts val="1200"/>
              </a:spcAft>
            </a:pPr>
            <a:r>
              <a:rPr lang="en-AU" dirty="0" smtClean="0">
                <a:latin typeface="Arial" charset="0"/>
              </a:rPr>
              <a:t>Semester 1 examinations </a:t>
            </a:r>
            <a:r>
              <a:rPr lang="en-AU" dirty="0">
                <a:latin typeface="Arial" charset="0"/>
              </a:rPr>
              <a:t>will be on the University timetable</a:t>
            </a:r>
          </a:p>
          <a:p>
            <a:pPr>
              <a:spcAft>
                <a:spcPts val="1200"/>
              </a:spcAft>
            </a:pPr>
            <a:r>
              <a:rPr lang="en-AU" dirty="0" smtClean="0">
                <a:latin typeface="Arial" charset="0"/>
              </a:rPr>
              <a:t>Semester 2 examinations will </a:t>
            </a:r>
            <a:r>
              <a:rPr lang="en-AU" dirty="0">
                <a:latin typeface="Arial" charset="0"/>
              </a:rPr>
              <a:t>be internalised and held </a:t>
            </a:r>
            <a:r>
              <a:rPr lang="en-AU" dirty="0" smtClean="0">
                <a:latin typeface="Arial" charset="0"/>
              </a:rPr>
              <a:t>during the week </a:t>
            </a:r>
            <a:r>
              <a:rPr lang="en-AU" dirty="0" smtClean="0">
                <a:latin typeface="Arial" charset="0"/>
              </a:rPr>
              <a:t>16 </a:t>
            </a:r>
            <a:r>
              <a:rPr lang="en-AU" dirty="0" smtClean="0">
                <a:latin typeface="Arial" charset="0"/>
              </a:rPr>
              <a:t>- </a:t>
            </a:r>
            <a:r>
              <a:rPr lang="en-AU" dirty="0" smtClean="0">
                <a:latin typeface="Arial" charset="0"/>
              </a:rPr>
              <a:t>20 </a:t>
            </a:r>
            <a:r>
              <a:rPr lang="en-AU" dirty="0" smtClean="0">
                <a:latin typeface="Arial" charset="0"/>
              </a:rPr>
              <a:t>October </a:t>
            </a:r>
            <a:r>
              <a:rPr lang="en-AU" dirty="0" smtClean="0">
                <a:latin typeface="Arial" charset="0"/>
              </a:rPr>
              <a:t>2017 </a:t>
            </a:r>
            <a:r>
              <a:rPr lang="en-AU" dirty="0">
                <a:latin typeface="Arial" charset="0"/>
              </a:rPr>
              <a:t>to allow marking to be completed well before the scholarship and masters interview deadlines</a:t>
            </a:r>
            <a:r>
              <a:rPr lang="en-AU" dirty="0" smtClean="0">
                <a:latin typeface="Arial" charset="0"/>
              </a:rPr>
              <a:t>.</a:t>
            </a:r>
            <a:endParaRPr lang="en-AU" dirty="0">
              <a:latin typeface="Arial" charset="0"/>
            </a:endParaRPr>
          </a:p>
        </p:txBody>
      </p:sp>
    </p:spTree>
    <p:extLst>
      <p:ext uri="{BB962C8B-B14F-4D97-AF65-F5344CB8AC3E}">
        <p14:creationId xmlns:p14="http://schemas.microsoft.com/office/powerpoint/2010/main" val="391366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Honours Grading System</a:t>
            </a:r>
          </a:p>
        </p:txBody>
      </p:sp>
      <p:sp>
        <p:nvSpPr>
          <p:cNvPr id="3" name="Content Placeholder 2"/>
          <p:cNvSpPr>
            <a:spLocks noGrp="1"/>
          </p:cNvSpPr>
          <p:nvPr>
            <p:ph idx="1"/>
          </p:nvPr>
        </p:nvSpPr>
        <p:spPr>
          <a:xfrm>
            <a:off x="1907704" y="1412776"/>
            <a:ext cx="5194920" cy="4713387"/>
          </a:xfrm>
        </p:spPr>
        <p:txBody>
          <a:bodyPr>
            <a:normAutofit fontScale="92500" lnSpcReduction="20000"/>
          </a:bodyPr>
          <a:lstStyle/>
          <a:p>
            <a:pPr>
              <a:spcAft>
                <a:spcPts val="0"/>
              </a:spcAft>
              <a:buFontTx/>
              <a:buNone/>
              <a:defRPr/>
            </a:pPr>
            <a:r>
              <a:rPr lang="en-AU" u="sng" dirty="0">
                <a:latin typeface="Arial" panose="020B0604020202020204" pitchFamily="34" charset="0"/>
                <a:cs typeface="Arial" panose="020B0604020202020204" pitchFamily="34" charset="0"/>
              </a:rPr>
              <a:t>First Class Honours (IA)</a:t>
            </a:r>
            <a:endParaRPr lang="en-AU" dirty="0">
              <a:latin typeface="Arial" panose="020B0604020202020204" pitchFamily="34" charset="0"/>
              <a:cs typeface="Arial" panose="020B0604020202020204" pitchFamily="34" charset="0"/>
            </a:endParaRPr>
          </a:p>
          <a:p>
            <a:pPr indent="3175">
              <a:spcAft>
                <a:spcPts val="0"/>
              </a:spcAft>
              <a:buFontTx/>
              <a:buNone/>
              <a:defRPr/>
            </a:pPr>
            <a:r>
              <a:rPr lang="en-AU" dirty="0">
                <a:latin typeface="Arial" panose="020B0604020202020204" pitchFamily="34" charset="0"/>
                <a:cs typeface="Arial" panose="020B0604020202020204" pitchFamily="34" charset="0"/>
              </a:rPr>
              <a:t>Band 1  90+</a:t>
            </a:r>
          </a:p>
          <a:p>
            <a:pPr indent="3175">
              <a:spcAft>
                <a:spcPts val="0"/>
              </a:spcAft>
              <a:buFontTx/>
              <a:buNone/>
              <a:defRPr/>
            </a:pPr>
            <a:r>
              <a:rPr lang="en-AU" dirty="0">
                <a:latin typeface="Arial" panose="020B0604020202020204" pitchFamily="34" charset="0"/>
                <a:cs typeface="Arial" panose="020B0604020202020204" pitchFamily="34" charset="0"/>
              </a:rPr>
              <a:t>Band 2  85 – 89 </a:t>
            </a:r>
          </a:p>
          <a:p>
            <a:pPr indent="3175">
              <a:spcAft>
                <a:spcPts val="600"/>
              </a:spcAft>
              <a:buFontTx/>
              <a:buNone/>
              <a:defRPr/>
            </a:pPr>
            <a:r>
              <a:rPr lang="en-AU" dirty="0">
                <a:latin typeface="Arial" panose="020B0604020202020204" pitchFamily="34" charset="0"/>
                <a:cs typeface="Arial" panose="020B0604020202020204" pitchFamily="34" charset="0"/>
              </a:rPr>
              <a:t>Band 3  80 – 84  </a:t>
            </a:r>
          </a:p>
          <a:p>
            <a:pPr>
              <a:spcAft>
                <a:spcPts val="0"/>
              </a:spcAft>
              <a:buFontTx/>
              <a:buNone/>
              <a:defRPr/>
            </a:pPr>
            <a:r>
              <a:rPr lang="en-AU" u="sng" dirty="0">
                <a:latin typeface="Arial" panose="020B0604020202020204" pitchFamily="34" charset="0"/>
                <a:cs typeface="Arial" panose="020B0604020202020204" pitchFamily="34" charset="0"/>
              </a:rPr>
              <a:t>Second Class Honours Level A (2A)</a:t>
            </a:r>
            <a:r>
              <a:rPr lang="en-AU" dirty="0">
                <a:latin typeface="Arial" panose="020B0604020202020204" pitchFamily="34" charset="0"/>
                <a:cs typeface="Arial" panose="020B0604020202020204" pitchFamily="34" charset="0"/>
              </a:rPr>
              <a:t>  </a:t>
            </a:r>
          </a:p>
          <a:p>
            <a:pPr indent="3175">
              <a:spcAft>
                <a:spcPts val="600"/>
              </a:spcAft>
              <a:buFontTx/>
              <a:buNone/>
              <a:defRPr/>
            </a:pPr>
            <a:r>
              <a:rPr lang="en-AU" dirty="0">
                <a:latin typeface="Arial" panose="020B0604020202020204" pitchFamily="34" charset="0"/>
                <a:cs typeface="Arial" panose="020B0604020202020204" pitchFamily="34" charset="0"/>
              </a:rPr>
              <a:t>70 – 79  </a:t>
            </a:r>
          </a:p>
          <a:p>
            <a:pPr>
              <a:spcAft>
                <a:spcPts val="0"/>
              </a:spcAft>
              <a:buFontTx/>
              <a:buNone/>
              <a:defRPr/>
            </a:pPr>
            <a:r>
              <a:rPr lang="en-AU" u="sng" dirty="0">
                <a:latin typeface="Arial" panose="020B0604020202020204" pitchFamily="34" charset="0"/>
                <a:cs typeface="Arial" panose="020B0604020202020204" pitchFamily="34" charset="0"/>
              </a:rPr>
              <a:t>Second Class Honours Level B (2B)</a:t>
            </a:r>
            <a:r>
              <a:rPr lang="en-AU" dirty="0">
                <a:latin typeface="Arial" panose="020B0604020202020204" pitchFamily="34" charset="0"/>
                <a:cs typeface="Arial" panose="020B0604020202020204" pitchFamily="34" charset="0"/>
              </a:rPr>
              <a:t>  </a:t>
            </a:r>
          </a:p>
          <a:p>
            <a:pPr indent="3175">
              <a:spcAft>
                <a:spcPts val="600"/>
              </a:spcAft>
              <a:buFontTx/>
              <a:buNone/>
              <a:defRPr/>
            </a:pPr>
            <a:r>
              <a:rPr lang="en-AU" dirty="0">
                <a:latin typeface="Arial" panose="020B0604020202020204" pitchFamily="34" charset="0"/>
                <a:cs typeface="Arial" panose="020B0604020202020204" pitchFamily="34" charset="0"/>
              </a:rPr>
              <a:t>60 – 69  </a:t>
            </a:r>
          </a:p>
          <a:p>
            <a:pPr>
              <a:spcAft>
                <a:spcPts val="0"/>
              </a:spcAft>
              <a:buFontTx/>
              <a:buNone/>
              <a:defRPr/>
            </a:pPr>
            <a:r>
              <a:rPr lang="en-AU" u="sng" dirty="0">
                <a:latin typeface="Arial" panose="020B0604020202020204" pitchFamily="34" charset="0"/>
                <a:cs typeface="Arial" panose="020B0604020202020204" pitchFamily="34" charset="0"/>
              </a:rPr>
              <a:t>Third Class Honours (3)</a:t>
            </a:r>
            <a:r>
              <a:rPr lang="en-AU" dirty="0">
                <a:latin typeface="Arial" panose="020B0604020202020204" pitchFamily="34" charset="0"/>
                <a:cs typeface="Arial" panose="020B0604020202020204" pitchFamily="34" charset="0"/>
              </a:rPr>
              <a:t>  </a:t>
            </a:r>
          </a:p>
          <a:p>
            <a:pPr indent="3175">
              <a:spcAft>
                <a:spcPts val="600"/>
              </a:spcAft>
              <a:buFontTx/>
              <a:buNone/>
              <a:defRPr/>
            </a:pPr>
            <a:r>
              <a:rPr lang="en-AU" dirty="0">
                <a:latin typeface="Arial" panose="020B0604020202020204" pitchFamily="34" charset="0"/>
                <a:cs typeface="Arial" panose="020B0604020202020204" pitchFamily="34" charset="0"/>
              </a:rPr>
              <a:t>50 – 59  </a:t>
            </a:r>
          </a:p>
          <a:p>
            <a:pPr>
              <a:spcAft>
                <a:spcPts val="0"/>
              </a:spcAft>
              <a:buFontTx/>
              <a:buNone/>
              <a:defRPr/>
            </a:pPr>
            <a:r>
              <a:rPr lang="en-AU" u="sng" dirty="0">
                <a:latin typeface="Arial" panose="020B0604020202020204" pitchFamily="34" charset="0"/>
                <a:cs typeface="Arial" panose="020B0604020202020204" pitchFamily="34" charset="0"/>
              </a:rPr>
              <a:t>Honours not awarded</a:t>
            </a:r>
            <a:r>
              <a:rPr lang="en-AU" dirty="0">
                <a:latin typeface="Arial" panose="020B0604020202020204" pitchFamily="34" charset="0"/>
                <a:cs typeface="Arial" panose="020B0604020202020204" pitchFamily="34" charset="0"/>
              </a:rPr>
              <a:t>  </a:t>
            </a:r>
          </a:p>
          <a:p>
            <a:pPr indent="3175">
              <a:spcAft>
                <a:spcPts val="0"/>
              </a:spcAft>
              <a:buFontTx/>
              <a:buNone/>
              <a:defRPr/>
            </a:pPr>
            <a:r>
              <a:rPr lang="en-AU" dirty="0">
                <a:latin typeface="Arial" panose="020B0604020202020204" pitchFamily="34" charset="0"/>
                <a:cs typeface="Arial" panose="020B0604020202020204" pitchFamily="34" charset="0"/>
              </a:rPr>
              <a:t>0-49</a:t>
            </a:r>
          </a:p>
        </p:txBody>
      </p:sp>
    </p:spTree>
    <p:extLst>
      <p:ext uri="{BB962C8B-B14F-4D97-AF65-F5344CB8AC3E}">
        <p14:creationId xmlns:p14="http://schemas.microsoft.com/office/powerpoint/2010/main" val="913674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Indicative Timelines</a:t>
            </a:r>
          </a:p>
        </p:txBody>
      </p:sp>
      <p:sp>
        <p:nvSpPr>
          <p:cNvPr id="3" name="Content Placeholder 2"/>
          <p:cNvSpPr>
            <a:spLocks noGrp="1"/>
          </p:cNvSpPr>
          <p:nvPr>
            <p:ph idx="1"/>
          </p:nvPr>
        </p:nvSpPr>
        <p:spPr>
          <a:xfrm>
            <a:off x="1403648" y="1340768"/>
            <a:ext cx="6779096" cy="4713387"/>
          </a:xfrm>
        </p:spPr>
        <p:txBody>
          <a:bodyPr/>
          <a:lstStyle/>
          <a:p>
            <a:pPr marL="0" indent="0">
              <a:spcAft>
                <a:spcPts val="1200"/>
              </a:spcAft>
              <a:buNone/>
            </a:pPr>
            <a:r>
              <a:rPr lang="en-AU" dirty="0" smtClean="0">
                <a:latin typeface="Arial" charset="0"/>
              </a:rPr>
              <a:t>January </a:t>
            </a:r>
            <a:r>
              <a:rPr lang="en-AU" dirty="0" smtClean="0">
                <a:latin typeface="Arial" charset="0"/>
              </a:rPr>
              <a:t>2017:  </a:t>
            </a:r>
            <a:r>
              <a:rPr lang="en-AU" dirty="0">
                <a:latin typeface="Arial" charset="0"/>
              </a:rPr>
              <a:t>Initial Meeting</a:t>
            </a:r>
          </a:p>
          <a:p>
            <a:pPr marL="0" indent="0">
              <a:spcAft>
                <a:spcPts val="1200"/>
              </a:spcAft>
              <a:buNone/>
            </a:pPr>
            <a:r>
              <a:rPr lang="en-AU" dirty="0" smtClean="0">
                <a:latin typeface="Arial" charset="0"/>
              </a:rPr>
              <a:t>March </a:t>
            </a:r>
            <a:r>
              <a:rPr lang="en-AU" dirty="0" smtClean="0">
                <a:latin typeface="Arial" charset="0"/>
              </a:rPr>
              <a:t>2017:  </a:t>
            </a:r>
            <a:r>
              <a:rPr lang="en-AU" dirty="0" smtClean="0">
                <a:latin typeface="Arial" charset="0"/>
              </a:rPr>
              <a:t>Seminar begins</a:t>
            </a:r>
            <a:endParaRPr lang="en-AU" dirty="0">
              <a:latin typeface="Arial" charset="0"/>
            </a:endParaRPr>
          </a:p>
          <a:p>
            <a:pPr marL="0" indent="0">
              <a:spcAft>
                <a:spcPts val="1200"/>
              </a:spcAft>
              <a:buNone/>
            </a:pPr>
            <a:r>
              <a:rPr lang="en-AU" dirty="0">
                <a:latin typeface="Arial" charset="0"/>
              </a:rPr>
              <a:t>April </a:t>
            </a:r>
            <a:r>
              <a:rPr lang="en-AU" dirty="0" smtClean="0">
                <a:latin typeface="Arial" charset="0"/>
              </a:rPr>
              <a:t>2017: </a:t>
            </a:r>
            <a:r>
              <a:rPr lang="en-AU" dirty="0">
                <a:latin typeface="Arial" charset="0"/>
              </a:rPr>
              <a:t>Get ethics approval for project</a:t>
            </a:r>
          </a:p>
          <a:p>
            <a:pPr marL="0" indent="0">
              <a:spcAft>
                <a:spcPts val="1200"/>
              </a:spcAft>
              <a:buNone/>
            </a:pPr>
            <a:r>
              <a:rPr lang="en-AU" dirty="0">
                <a:latin typeface="Arial" charset="0"/>
              </a:rPr>
              <a:t>June </a:t>
            </a:r>
            <a:r>
              <a:rPr lang="en-AU" dirty="0" smtClean="0">
                <a:latin typeface="Arial" charset="0"/>
              </a:rPr>
              <a:t>2017: </a:t>
            </a:r>
            <a:r>
              <a:rPr lang="en-AU" dirty="0">
                <a:latin typeface="Arial" charset="0"/>
              </a:rPr>
              <a:t>1</a:t>
            </a:r>
            <a:r>
              <a:rPr lang="en-AU" baseline="30000" dirty="0">
                <a:latin typeface="Arial" charset="0"/>
              </a:rPr>
              <a:t>st</a:t>
            </a:r>
            <a:r>
              <a:rPr lang="en-AU" dirty="0">
                <a:latin typeface="Arial" charset="0"/>
              </a:rPr>
              <a:t> semester exams</a:t>
            </a:r>
          </a:p>
          <a:p>
            <a:pPr marL="0" indent="0">
              <a:spcAft>
                <a:spcPts val="1200"/>
              </a:spcAft>
              <a:buNone/>
            </a:pPr>
            <a:r>
              <a:rPr lang="en-AU" dirty="0">
                <a:latin typeface="Arial" charset="0"/>
              </a:rPr>
              <a:t>July-August </a:t>
            </a:r>
            <a:r>
              <a:rPr lang="en-AU" dirty="0" smtClean="0">
                <a:latin typeface="Arial" charset="0"/>
              </a:rPr>
              <a:t>2017: </a:t>
            </a:r>
            <a:r>
              <a:rPr lang="en-AU" dirty="0">
                <a:latin typeface="Arial" charset="0"/>
              </a:rPr>
              <a:t>2</a:t>
            </a:r>
            <a:r>
              <a:rPr lang="en-AU" baseline="30000" dirty="0">
                <a:latin typeface="Arial" charset="0"/>
              </a:rPr>
              <a:t>nd</a:t>
            </a:r>
            <a:r>
              <a:rPr lang="en-AU" dirty="0">
                <a:latin typeface="Arial" charset="0"/>
              </a:rPr>
              <a:t> semester coursework</a:t>
            </a:r>
          </a:p>
          <a:p>
            <a:pPr marL="0" indent="0">
              <a:spcAft>
                <a:spcPts val="1200"/>
              </a:spcAft>
              <a:buNone/>
            </a:pPr>
            <a:r>
              <a:rPr lang="en-AU" dirty="0">
                <a:latin typeface="Arial" charset="0"/>
              </a:rPr>
              <a:t>Early October </a:t>
            </a:r>
            <a:r>
              <a:rPr lang="en-AU" dirty="0" smtClean="0">
                <a:latin typeface="Arial" charset="0"/>
              </a:rPr>
              <a:t>2017: </a:t>
            </a:r>
            <a:r>
              <a:rPr lang="en-AU" dirty="0">
                <a:latin typeface="Arial" charset="0"/>
              </a:rPr>
              <a:t>Thesis due</a:t>
            </a:r>
          </a:p>
          <a:p>
            <a:pPr marL="0" indent="0">
              <a:spcAft>
                <a:spcPts val="1200"/>
              </a:spcAft>
              <a:buNone/>
            </a:pPr>
            <a:r>
              <a:rPr lang="en-AU" dirty="0">
                <a:latin typeface="Arial" charset="0"/>
              </a:rPr>
              <a:t>Late October: 2</a:t>
            </a:r>
            <a:r>
              <a:rPr lang="en-AU" baseline="30000" dirty="0">
                <a:latin typeface="Arial" charset="0"/>
              </a:rPr>
              <a:t>nd</a:t>
            </a:r>
            <a:r>
              <a:rPr lang="en-AU" dirty="0">
                <a:latin typeface="Arial" charset="0"/>
              </a:rPr>
              <a:t> semester exams</a:t>
            </a:r>
          </a:p>
          <a:p>
            <a:pPr marL="0" indent="0">
              <a:spcAft>
                <a:spcPts val="1200"/>
              </a:spcAft>
              <a:buNone/>
            </a:pPr>
            <a:r>
              <a:rPr lang="en-AU" dirty="0">
                <a:latin typeface="Arial" charset="0"/>
              </a:rPr>
              <a:t>Mid-November: Grades </a:t>
            </a:r>
            <a:r>
              <a:rPr lang="en-AU" dirty="0" smtClean="0">
                <a:latin typeface="Arial" charset="0"/>
              </a:rPr>
              <a:t>announced</a:t>
            </a:r>
            <a:endParaRPr lang="en-AU" dirty="0">
              <a:latin typeface="Arial" charset="0"/>
            </a:endParaRPr>
          </a:p>
        </p:txBody>
      </p:sp>
    </p:spTree>
    <p:extLst>
      <p:ext uri="{BB962C8B-B14F-4D97-AF65-F5344CB8AC3E}">
        <p14:creationId xmlns:p14="http://schemas.microsoft.com/office/powerpoint/2010/main" val="782071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Part-time vs. Full-time Study</a:t>
            </a:r>
          </a:p>
        </p:txBody>
      </p:sp>
      <p:sp>
        <p:nvSpPr>
          <p:cNvPr id="3" name="Content Placeholder 2"/>
          <p:cNvSpPr>
            <a:spLocks noGrp="1"/>
          </p:cNvSpPr>
          <p:nvPr>
            <p:ph idx="1"/>
          </p:nvPr>
        </p:nvSpPr>
        <p:spPr>
          <a:xfrm>
            <a:off x="395536" y="1700808"/>
            <a:ext cx="8229600" cy="3672408"/>
          </a:xfrm>
        </p:spPr>
        <p:txBody>
          <a:bodyPr/>
          <a:lstStyle/>
          <a:p>
            <a:pPr>
              <a:spcAft>
                <a:spcPts val="1800"/>
              </a:spcAft>
            </a:pPr>
            <a:r>
              <a:rPr lang="en-AU" dirty="0">
                <a:solidFill>
                  <a:schemeClr val="tx1">
                    <a:lumMod val="85000"/>
                    <a:lumOff val="15000"/>
                  </a:schemeClr>
                </a:solidFill>
                <a:latin typeface="Arial" charset="0"/>
              </a:rPr>
              <a:t>Part-time (2 years): Do coursework in 1</a:t>
            </a:r>
            <a:r>
              <a:rPr lang="en-AU" baseline="30000" dirty="0">
                <a:solidFill>
                  <a:schemeClr val="tx1">
                    <a:lumMod val="85000"/>
                    <a:lumOff val="15000"/>
                  </a:schemeClr>
                </a:solidFill>
                <a:latin typeface="Arial" charset="0"/>
              </a:rPr>
              <a:t>st</a:t>
            </a:r>
            <a:r>
              <a:rPr lang="en-AU" dirty="0">
                <a:solidFill>
                  <a:schemeClr val="tx1">
                    <a:lumMod val="85000"/>
                    <a:lumOff val="15000"/>
                  </a:schemeClr>
                </a:solidFill>
                <a:latin typeface="Arial" charset="0"/>
              </a:rPr>
              <a:t> year and thesis in 2</a:t>
            </a:r>
            <a:r>
              <a:rPr lang="en-AU" baseline="30000" dirty="0">
                <a:solidFill>
                  <a:schemeClr val="tx1">
                    <a:lumMod val="85000"/>
                    <a:lumOff val="15000"/>
                  </a:schemeClr>
                </a:solidFill>
                <a:latin typeface="Arial" charset="0"/>
              </a:rPr>
              <a:t>nd</a:t>
            </a:r>
            <a:r>
              <a:rPr lang="en-AU" dirty="0">
                <a:solidFill>
                  <a:schemeClr val="tx1">
                    <a:lumMod val="85000"/>
                    <a:lumOff val="15000"/>
                  </a:schemeClr>
                </a:solidFill>
                <a:latin typeface="Arial" charset="0"/>
              </a:rPr>
              <a:t> year</a:t>
            </a:r>
          </a:p>
          <a:p>
            <a:pPr>
              <a:spcAft>
                <a:spcPts val="1800"/>
              </a:spcAft>
            </a:pPr>
            <a:r>
              <a:rPr lang="en-AU" dirty="0">
                <a:latin typeface="Arial" charset="0"/>
              </a:rPr>
              <a:t>Full-time students do everything in just 1 year</a:t>
            </a:r>
          </a:p>
          <a:p>
            <a:pPr>
              <a:spcAft>
                <a:spcPts val="1800"/>
              </a:spcAft>
            </a:pPr>
            <a:r>
              <a:rPr lang="en-AU" dirty="0" smtClean="0">
                <a:latin typeface="Arial" charset="0"/>
              </a:rPr>
              <a:t>Honours </a:t>
            </a:r>
            <a:r>
              <a:rPr lang="en-AU" dirty="0">
                <a:latin typeface="Arial" charset="0"/>
              </a:rPr>
              <a:t>offers cannot be deferred. You can apply again, but would need to compete against a new cohort of applicants</a:t>
            </a:r>
            <a:endParaRPr lang="en-AU" dirty="0"/>
          </a:p>
        </p:txBody>
      </p:sp>
    </p:spTree>
    <p:extLst>
      <p:ext uri="{BB962C8B-B14F-4D97-AF65-F5344CB8AC3E}">
        <p14:creationId xmlns:p14="http://schemas.microsoft.com/office/powerpoint/2010/main" val="3259072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Eligibility</a:t>
            </a:r>
          </a:p>
        </p:txBody>
      </p:sp>
      <p:sp>
        <p:nvSpPr>
          <p:cNvPr id="3" name="Content Placeholder 2"/>
          <p:cNvSpPr>
            <a:spLocks noGrp="1"/>
          </p:cNvSpPr>
          <p:nvPr>
            <p:ph idx="1"/>
          </p:nvPr>
        </p:nvSpPr>
        <p:spPr/>
        <p:txBody>
          <a:bodyPr>
            <a:normAutofit fontScale="92500" lnSpcReduction="10000"/>
          </a:bodyPr>
          <a:lstStyle/>
          <a:p>
            <a:pPr>
              <a:spcAft>
                <a:spcPts val="1800"/>
              </a:spcAft>
            </a:pPr>
            <a:r>
              <a:rPr lang="en-AU" dirty="0">
                <a:latin typeface="Arial" panose="020B0604020202020204" pitchFamily="34" charset="0"/>
                <a:cs typeface="Arial" panose="020B0604020202020204" pitchFamily="34" charset="0"/>
              </a:rPr>
              <a:t>It is part of the 4-year Bachelor of Psychology (Honours) program.  </a:t>
            </a:r>
          </a:p>
          <a:p>
            <a:pPr>
              <a:spcAft>
                <a:spcPts val="1800"/>
              </a:spcAft>
            </a:pPr>
            <a:r>
              <a:rPr lang="en-AU" dirty="0">
                <a:latin typeface="Arial" panose="020B0604020202020204" pitchFamily="34" charset="0"/>
                <a:cs typeface="Arial" panose="020B0604020202020204" pitchFamily="34" charset="0"/>
              </a:rPr>
              <a:t>Available to candidates who have completed a named 3-year psychology degree or a generalist undergraduate degree with a major in psychology.</a:t>
            </a:r>
          </a:p>
          <a:p>
            <a:pPr>
              <a:spcAft>
                <a:spcPts val="1800"/>
              </a:spcAft>
            </a:pPr>
            <a:r>
              <a:rPr lang="en-AU" dirty="0">
                <a:latin typeface="Arial" panose="020B0604020202020204" pitchFamily="34" charset="0"/>
                <a:cs typeface="Arial" panose="020B0604020202020204" pitchFamily="34" charset="0"/>
              </a:rPr>
              <a:t>It is also available to students who have completed the postgraduate degree, Graduate Diploma in Psychological Sciences.</a:t>
            </a:r>
          </a:p>
          <a:p>
            <a:pPr>
              <a:spcAft>
                <a:spcPts val="1800"/>
              </a:spcAft>
            </a:pPr>
            <a:r>
              <a:rPr lang="en-AU" dirty="0">
                <a:latin typeface="Arial" panose="020B0604020202020204" pitchFamily="34" charset="0"/>
                <a:cs typeface="Arial" panose="020B0604020202020204" pitchFamily="34" charset="0"/>
              </a:rPr>
              <a:t>Applicants who have completed some or all of their courses in Psychology at another university need to demonstrate that those courses are equivalent to the above.</a:t>
            </a:r>
          </a:p>
          <a:p>
            <a:pPr marL="0" indent="0">
              <a:buNone/>
            </a:pPr>
            <a:endParaRPr lang="en-AU"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Financial Support &amp; Awards</a:t>
            </a:r>
          </a:p>
        </p:txBody>
      </p:sp>
      <p:sp>
        <p:nvSpPr>
          <p:cNvPr id="3" name="Content Placeholder 2"/>
          <p:cNvSpPr>
            <a:spLocks noGrp="1"/>
          </p:cNvSpPr>
          <p:nvPr>
            <p:ph idx="1"/>
          </p:nvPr>
        </p:nvSpPr>
        <p:spPr>
          <a:xfrm>
            <a:off x="457200" y="1412776"/>
            <a:ext cx="8435280" cy="4713387"/>
          </a:xfrm>
        </p:spPr>
        <p:txBody>
          <a:bodyPr/>
          <a:lstStyle/>
          <a:p>
            <a:pPr>
              <a:spcAft>
                <a:spcPts val="1200"/>
              </a:spcAft>
            </a:pPr>
            <a:r>
              <a:rPr lang="en-AU" dirty="0" smtClean="0">
                <a:latin typeface="Arial" charset="0"/>
              </a:rPr>
              <a:t>Honours </a:t>
            </a:r>
            <a:r>
              <a:rPr lang="en-AU" dirty="0">
                <a:latin typeface="Arial" charset="0"/>
              </a:rPr>
              <a:t>is a HECS supported </a:t>
            </a:r>
            <a:r>
              <a:rPr lang="en-AU" dirty="0" smtClean="0">
                <a:latin typeface="Arial" charset="0"/>
              </a:rPr>
              <a:t>degree and </a:t>
            </a:r>
            <a:r>
              <a:rPr lang="en-AU" dirty="0">
                <a:latin typeface="Arial" charset="0"/>
              </a:rPr>
              <a:t>students can obtain HECS-HELP or loans to support their study if this is the FIRST TIME your have studied </a:t>
            </a:r>
            <a:r>
              <a:rPr lang="en-AU" dirty="0" smtClean="0">
                <a:latin typeface="Arial" charset="0"/>
              </a:rPr>
              <a:t>Honours </a:t>
            </a:r>
            <a:r>
              <a:rPr lang="en-AU" dirty="0">
                <a:latin typeface="Arial" charset="0"/>
              </a:rPr>
              <a:t>at University in Australia</a:t>
            </a:r>
          </a:p>
          <a:p>
            <a:pPr>
              <a:spcAft>
                <a:spcPts val="1200"/>
              </a:spcAft>
            </a:pPr>
            <a:r>
              <a:rPr lang="en-AU" dirty="0">
                <a:latin typeface="Arial" charset="0"/>
              </a:rPr>
              <a:t>Some small scholarships may be available. Please check the Scholarships Office for details and application forms</a:t>
            </a:r>
          </a:p>
          <a:p>
            <a:pPr>
              <a:spcAft>
                <a:spcPts val="1200"/>
              </a:spcAft>
            </a:pPr>
            <a:r>
              <a:rPr lang="en-AU" dirty="0">
                <a:latin typeface="Arial" charset="0"/>
              </a:rPr>
              <a:t>The APS has a prize for the highest ranked Honours student(s) in the course in any single year. Students usually get to travel to the APS National Conference to present their work</a:t>
            </a:r>
            <a:endParaRPr lang="en-AU" dirty="0"/>
          </a:p>
        </p:txBody>
      </p:sp>
    </p:spTree>
    <p:extLst>
      <p:ext uri="{BB962C8B-B14F-4D97-AF65-F5344CB8AC3E}">
        <p14:creationId xmlns:p14="http://schemas.microsoft.com/office/powerpoint/2010/main" val="37422595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Financial Support for Theses</a:t>
            </a:r>
          </a:p>
        </p:txBody>
      </p:sp>
      <p:sp>
        <p:nvSpPr>
          <p:cNvPr id="3" name="Content Placeholder 2"/>
          <p:cNvSpPr>
            <a:spLocks noGrp="1"/>
          </p:cNvSpPr>
          <p:nvPr>
            <p:ph idx="1"/>
          </p:nvPr>
        </p:nvSpPr>
        <p:spPr/>
        <p:txBody>
          <a:bodyPr/>
          <a:lstStyle/>
          <a:p>
            <a:pPr>
              <a:spcAft>
                <a:spcPts val="1200"/>
              </a:spcAft>
            </a:pPr>
            <a:r>
              <a:rPr lang="en-AU" dirty="0">
                <a:latin typeface="Arial" charset="0"/>
              </a:rPr>
              <a:t>There is a small budget available to assist students with their thesis. Some supervisors may also have separate funds to assist their students</a:t>
            </a:r>
          </a:p>
          <a:p>
            <a:pPr>
              <a:spcAft>
                <a:spcPts val="1200"/>
              </a:spcAft>
            </a:pPr>
            <a:r>
              <a:rPr lang="en-AU" dirty="0">
                <a:latin typeface="Arial" charset="0"/>
              </a:rPr>
              <a:t>The basic principle is the School would assist </a:t>
            </a:r>
            <a:r>
              <a:rPr lang="en-AU" dirty="0" smtClean="0">
                <a:latin typeface="Arial" charset="0"/>
              </a:rPr>
              <a:t>Honours </a:t>
            </a:r>
            <a:r>
              <a:rPr lang="en-AU" dirty="0">
                <a:latin typeface="Arial" charset="0"/>
              </a:rPr>
              <a:t>students wherever a failure to do so would prevent that student from having a reasonable opportunity to conduct their research, e.g., all students should have appropriate computing and statistical software, access to online survey tools, materials and equipment, tests and programming support.</a:t>
            </a:r>
            <a:endParaRPr lang="en-AU" dirty="0"/>
          </a:p>
        </p:txBody>
      </p:sp>
    </p:spTree>
    <p:extLst>
      <p:ext uri="{BB962C8B-B14F-4D97-AF65-F5344CB8AC3E}">
        <p14:creationId xmlns:p14="http://schemas.microsoft.com/office/powerpoint/2010/main" val="5114236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640960" cy="850106"/>
          </a:xfrm>
        </p:spPr>
        <p:txBody>
          <a:bodyPr>
            <a:normAutofit fontScale="90000"/>
          </a:bodyPr>
          <a:lstStyle/>
          <a:p>
            <a:r>
              <a:rPr lang="en-AU" dirty="0"/>
              <a:t>English Language Requirement for Psychology Masters programs</a:t>
            </a:r>
          </a:p>
        </p:txBody>
      </p:sp>
      <p:sp>
        <p:nvSpPr>
          <p:cNvPr id="3" name="Content Placeholder 2"/>
          <p:cNvSpPr>
            <a:spLocks noGrp="1"/>
          </p:cNvSpPr>
          <p:nvPr>
            <p:ph idx="1"/>
          </p:nvPr>
        </p:nvSpPr>
        <p:spPr>
          <a:xfrm>
            <a:off x="467544" y="1556792"/>
            <a:ext cx="8229600" cy="4713387"/>
          </a:xfrm>
        </p:spPr>
        <p:txBody>
          <a:bodyPr>
            <a:normAutofit/>
          </a:bodyPr>
          <a:lstStyle/>
          <a:p>
            <a:pPr marL="0" indent="0">
              <a:lnSpc>
                <a:spcPct val="120000"/>
              </a:lnSpc>
              <a:buNone/>
            </a:pPr>
            <a:r>
              <a:rPr lang="en-AU" sz="2200" dirty="0">
                <a:latin typeface="Arial" panose="020B0604020202020204" pitchFamily="34" charset="0"/>
                <a:cs typeface="Arial" panose="020B0604020202020204" pitchFamily="34" charset="0"/>
              </a:rPr>
              <a:t>Because all students must be provisionally registered, we need to ensure that applicants meet the Psychology Board of Australia’s English language standards. This means that if you did not complete at least 2 years of your </a:t>
            </a:r>
            <a:r>
              <a:rPr lang="en-AU" sz="2200" b="1" dirty="0">
                <a:latin typeface="Arial" panose="020B0604020202020204" pitchFamily="34" charset="0"/>
                <a:cs typeface="Arial" panose="020B0604020202020204" pitchFamily="34" charset="0"/>
              </a:rPr>
              <a:t>secondary education </a:t>
            </a:r>
            <a:r>
              <a:rPr lang="en-AU" sz="2200" dirty="0">
                <a:latin typeface="Arial" panose="020B0604020202020204" pitchFamily="34" charset="0"/>
                <a:cs typeface="Arial" panose="020B0604020202020204" pitchFamily="34" charset="0"/>
              </a:rPr>
              <a:t>in English in Australia, Canada, New Zealand Ireland, South Africa, UK or USA, you need to provide IELTS results with your application to a psychology Masters program. The standard required is IELTS academic level 7 in all components. For more information see the Psychology Board of Australia Registration Standard for English language skills. </a:t>
            </a:r>
            <a:endParaRPr lang="en-AU" sz="2200" dirty="0" smtClean="0">
              <a:latin typeface="Arial" panose="020B0604020202020204" pitchFamily="34" charset="0"/>
              <a:cs typeface="Arial" panose="020B0604020202020204" pitchFamily="34" charset="0"/>
            </a:endParaRPr>
          </a:p>
          <a:p>
            <a:pPr marL="0" indent="0">
              <a:lnSpc>
                <a:spcPct val="120000"/>
              </a:lnSpc>
              <a:buNone/>
            </a:pPr>
            <a:endParaRPr lang="en-AU" sz="1000" dirty="0">
              <a:latin typeface="Arial" panose="020B0604020202020204" pitchFamily="34" charset="0"/>
              <a:cs typeface="Arial" panose="020B0604020202020204" pitchFamily="34" charset="0"/>
            </a:endParaRPr>
          </a:p>
          <a:p>
            <a:pPr marL="0" indent="0">
              <a:buNone/>
            </a:pPr>
            <a:r>
              <a:rPr lang="en-AU" sz="1400" b="1" dirty="0">
                <a:latin typeface="Arial" panose="020B0604020202020204" pitchFamily="34" charset="0"/>
                <a:cs typeface="Arial" panose="020B0604020202020204" pitchFamily="34" charset="0"/>
              </a:rPr>
              <a:t>http://www.psychologyboard.gov.au/Standards-and-Guidelines/Registration-Standards.aspx</a:t>
            </a:r>
          </a:p>
          <a:p>
            <a:pPr marL="0" indent="0">
              <a:buNone/>
            </a:pP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6360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Future Changes?</a:t>
            </a:r>
          </a:p>
        </p:txBody>
      </p:sp>
      <p:sp>
        <p:nvSpPr>
          <p:cNvPr id="3" name="Content Placeholder 2"/>
          <p:cNvSpPr>
            <a:spLocks noGrp="1"/>
          </p:cNvSpPr>
          <p:nvPr>
            <p:ph idx="1"/>
          </p:nvPr>
        </p:nvSpPr>
        <p:spPr/>
        <p:txBody>
          <a:bodyPr/>
          <a:lstStyle/>
          <a:p>
            <a:pPr>
              <a:spcAft>
                <a:spcPts val="1200"/>
              </a:spcAft>
            </a:pPr>
            <a:r>
              <a:rPr lang="en-AU" dirty="0">
                <a:latin typeface="Arial" charset="0"/>
              </a:rPr>
              <a:t>There is talk of the introduction of a 5</a:t>
            </a:r>
            <a:r>
              <a:rPr lang="en-AU" baseline="30000" dirty="0">
                <a:latin typeface="Arial" charset="0"/>
              </a:rPr>
              <a:t>th</a:t>
            </a:r>
            <a:r>
              <a:rPr lang="en-AU" dirty="0">
                <a:latin typeface="Arial" charset="0"/>
              </a:rPr>
              <a:t> year (Master of Research) that would need to be undertaken prior to doing a PhD. </a:t>
            </a:r>
          </a:p>
          <a:p>
            <a:pPr>
              <a:spcAft>
                <a:spcPts val="1200"/>
              </a:spcAft>
            </a:pPr>
            <a:r>
              <a:rPr lang="en-AU" dirty="0">
                <a:latin typeface="Arial" charset="0"/>
              </a:rPr>
              <a:t>Honours + 5</a:t>
            </a:r>
            <a:r>
              <a:rPr lang="en-AU" baseline="30000" dirty="0">
                <a:latin typeface="Arial" charset="0"/>
              </a:rPr>
              <a:t>th</a:t>
            </a:r>
            <a:r>
              <a:rPr lang="en-AU" dirty="0">
                <a:latin typeface="Arial" charset="0"/>
              </a:rPr>
              <a:t> year = Masters of research</a:t>
            </a:r>
          </a:p>
          <a:p>
            <a:pPr>
              <a:spcAft>
                <a:spcPts val="1200"/>
              </a:spcAft>
            </a:pPr>
            <a:r>
              <a:rPr lang="en-AU" dirty="0">
                <a:latin typeface="Arial" charset="0"/>
              </a:rPr>
              <a:t>Still not confirmed. Unlikely to be a requirement until </a:t>
            </a:r>
            <a:r>
              <a:rPr lang="en-AU" dirty="0" smtClean="0">
                <a:latin typeface="Arial" charset="0"/>
              </a:rPr>
              <a:t>2018</a:t>
            </a:r>
            <a:endParaRPr lang="en-AU" dirty="0">
              <a:latin typeface="Arial" charset="0"/>
            </a:endParaRPr>
          </a:p>
          <a:p>
            <a:pPr>
              <a:spcAft>
                <a:spcPts val="1200"/>
              </a:spcAft>
            </a:pPr>
            <a:r>
              <a:rPr lang="en-AU" dirty="0">
                <a:latin typeface="Arial" charset="0"/>
              </a:rPr>
              <a:t>Honours will stay as it is until at least </a:t>
            </a:r>
            <a:r>
              <a:rPr lang="en-AU" dirty="0" smtClean="0">
                <a:latin typeface="Arial" charset="0"/>
              </a:rPr>
              <a:t>2018 </a:t>
            </a:r>
            <a:r>
              <a:rPr lang="en-AU" dirty="0">
                <a:latin typeface="Arial" charset="0"/>
              </a:rPr>
              <a:t>(it is required under our accreditation)</a:t>
            </a:r>
          </a:p>
        </p:txBody>
      </p:sp>
    </p:spTree>
    <p:extLst>
      <p:ext uri="{BB962C8B-B14F-4D97-AF65-F5344CB8AC3E}">
        <p14:creationId xmlns:p14="http://schemas.microsoft.com/office/powerpoint/2010/main" val="368006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lnSpc>
                <a:spcPct val="120000"/>
              </a:lnSpc>
              <a:buNone/>
            </a:pPr>
            <a:r>
              <a:rPr lang="en-AU" dirty="0" smtClean="0">
                <a:latin typeface="Arial" panose="020B0604020202020204" pitchFamily="34" charset="0"/>
                <a:cs typeface="Arial" panose="020B0604020202020204" pitchFamily="34" charset="0"/>
              </a:rPr>
              <a:t>From 2015 onwards all students not currently in the 4-year Bachelor of Psychology (Honours) will be awarded the Bachelor of Psychological Science (Honours) when they have completed their Honours Year.</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6101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Applications</a:t>
            </a:r>
          </a:p>
        </p:txBody>
      </p:sp>
      <p:sp>
        <p:nvSpPr>
          <p:cNvPr id="3" name="Content Placeholder 2"/>
          <p:cNvSpPr>
            <a:spLocks noGrp="1"/>
          </p:cNvSpPr>
          <p:nvPr>
            <p:ph idx="1"/>
          </p:nvPr>
        </p:nvSpPr>
        <p:spPr>
          <a:xfrm>
            <a:off x="467544" y="1700808"/>
            <a:ext cx="8229600" cy="4713387"/>
          </a:xfrm>
        </p:spPr>
        <p:txBody>
          <a:bodyPr/>
          <a:lstStyle/>
          <a:p>
            <a:pPr>
              <a:spcAft>
                <a:spcPts val="1800"/>
              </a:spcAft>
            </a:pPr>
            <a:r>
              <a:rPr lang="en-AU" dirty="0">
                <a:solidFill>
                  <a:schemeClr val="tx1">
                    <a:lumMod val="85000"/>
                    <a:lumOff val="15000"/>
                  </a:schemeClr>
                </a:solidFill>
                <a:latin typeface="Arial" panose="020B0604020202020204" pitchFamily="34" charset="0"/>
                <a:cs typeface="Arial" panose="020B0604020202020204" pitchFamily="34" charset="0"/>
              </a:rPr>
              <a:t>Applications</a:t>
            </a:r>
            <a:r>
              <a:rPr lang="en-AU" dirty="0">
                <a:latin typeface="Arial" panose="020B0604020202020204" pitchFamily="34" charset="0"/>
                <a:cs typeface="Arial" panose="020B0604020202020204" pitchFamily="34" charset="0"/>
              </a:rPr>
              <a:t> for entry to Honours Psychology are made directly to </a:t>
            </a:r>
            <a:r>
              <a:rPr lang="en-AU" dirty="0" smtClean="0">
                <a:latin typeface="Arial" panose="020B0604020202020204" pitchFamily="34" charset="0"/>
                <a:cs typeface="Arial" panose="020B0604020202020204" pitchFamily="34" charset="0"/>
              </a:rPr>
              <a:t>the Faculty of Health Sciences;</a:t>
            </a:r>
            <a:r>
              <a:rPr lang="en-US" dirty="0" smtClean="0"/>
              <a:t> </a:t>
            </a:r>
            <a:r>
              <a:rPr lang="en-US" dirty="0" smtClean="0">
                <a:hlinkClick r:id="rId3"/>
              </a:rPr>
              <a:t>fhmshonours@adelaide.edu.au</a:t>
            </a:r>
            <a:endParaRPr lang="en-US" dirty="0"/>
          </a:p>
          <a:p>
            <a:pPr>
              <a:spcAft>
                <a:spcPts val="1800"/>
              </a:spcAft>
            </a:pPr>
            <a:endParaRPr lang="en-AU" dirty="0">
              <a:latin typeface="Arial" panose="020B0604020202020204" pitchFamily="34" charset="0"/>
              <a:cs typeface="Arial" panose="020B0604020202020204" pitchFamily="34" charset="0"/>
            </a:endParaRPr>
          </a:p>
          <a:p>
            <a:pPr>
              <a:spcAft>
                <a:spcPts val="1800"/>
              </a:spcAft>
            </a:pPr>
            <a:r>
              <a:rPr lang="en-AU" dirty="0">
                <a:latin typeface="Arial" panose="020B0604020202020204" pitchFamily="34" charset="0"/>
                <a:cs typeface="Arial" panose="020B0604020202020204" pitchFamily="34" charset="0"/>
              </a:rPr>
              <a:t>The </a:t>
            </a:r>
            <a:r>
              <a:rPr lang="en-AU" dirty="0" smtClean="0">
                <a:latin typeface="Arial" panose="020B0604020202020204" pitchFamily="34" charset="0"/>
                <a:cs typeface="Arial" panose="020B0604020202020204" pitchFamily="34" charset="0"/>
              </a:rPr>
              <a:t>Application </a:t>
            </a:r>
            <a:r>
              <a:rPr lang="en-AU" dirty="0">
                <a:latin typeface="Arial" panose="020B0604020202020204" pitchFamily="34" charset="0"/>
                <a:cs typeface="Arial" panose="020B0604020202020204" pitchFamily="34" charset="0"/>
              </a:rPr>
              <a:t>and Intending Applicant handbook can be downloaded from </a:t>
            </a:r>
            <a:r>
              <a:rPr lang="en-AU" u="sng" dirty="0">
                <a:latin typeface="Arial" panose="020B0604020202020204" pitchFamily="34" charset="0"/>
                <a:cs typeface="Arial" panose="020B0604020202020204" pitchFamily="34" charset="0"/>
                <a:hlinkClick r:id="rId4"/>
              </a:rPr>
              <a:t>http://health.adelaide.edu.au/psychology/future-students/honours</a:t>
            </a:r>
            <a:r>
              <a:rPr lang="en-AU" u="sng" dirty="0" smtClean="0">
                <a:latin typeface="Arial" panose="020B0604020202020204" pitchFamily="34" charset="0"/>
                <a:cs typeface="Arial" panose="020B0604020202020204" pitchFamily="34" charset="0"/>
                <a:hlinkClick r:id="rId4"/>
              </a:rPr>
              <a:t>/</a:t>
            </a:r>
            <a:endParaRPr lang="en-AU" dirty="0">
              <a:latin typeface="Arial" panose="020B0604020202020204" pitchFamily="34" charset="0"/>
              <a:cs typeface="Arial" panose="020B0604020202020204" pitchFamily="34" charset="0"/>
            </a:endParaRPr>
          </a:p>
          <a:p>
            <a:pPr>
              <a:spcAft>
                <a:spcPts val="1800"/>
              </a:spcAft>
            </a:pPr>
            <a:r>
              <a:rPr lang="en-AU" dirty="0">
                <a:solidFill>
                  <a:schemeClr val="tx1">
                    <a:lumMod val="85000"/>
                    <a:lumOff val="15000"/>
                  </a:schemeClr>
                </a:solidFill>
                <a:latin typeface="Arial" panose="020B0604020202020204" pitchFamily="34" charset="0"/>
                <a:cs typeface="Arial" panose="020B0604020202020204" pitchFamily="34" charset="0"/>
              </a:rPr>
              <a:t>Applications </a:t>
            </a:r>
            <a:r>
              <a:rPr lang="en-AU" dirty="0">
                <a:latin typeface="Arial" panose="020B0604020202020204" pitchFamily="34" charset="0"/>
                <a:cs typeface="Arial" panose="020B0604020202020204" pitchFamily="34" charset="0"/>
              </a:rPr>
              <a:t>close </a:t>
            </a:r>
            <a:r>
              <a:rPr lang="en-AU" dirty="0" smtClean="0">
                <a:latin typeface="Arial" panose="020B0604020202020204" pitchFamily="34" charset="0"/>
                <a:cs typeface="Arial" panose="020B0604020202020204" pitchFamily="34" charset="0"/>
              </a:rPr>
              <a:t>Friday 4th </a:t>
            </a:r>
            <a:r>
              <a:rPr lang="en-AU" dirty="0">
                <a:latin typeface="Arial" panose="020B0604020202020204" pitchFamily="34" charset="0"/>
                <a:cs typeface="Arial" panose="020B0604020202020204" pitchFamily="34" charset="0"/>
              </a:rPr>
              <a:t>November </a:t>
            </a:r>
            <a:r>
              <a:rPr lang="en-AU" dirty="0" smtClean="0">
                <a:latin typeface="Arial" panose="020B0604020202020204" pitchFamily="34" charset="0"/>
                <a:cs typeface="Arial" panose="020B0604020202020204" pitchFamily="34" charset="0"/>
              </a:rPr>
              <a:t>2016</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9377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Calculating the weighted average</a:t>
            </a:r>
          </a:p>
        </p:txBody>
      </p:sp>
      <p:sp>
        <p:nvSpPr>
          <p:cNvPr id="3" name="Content Placeholder 2"/>
          <p:cNvSpPr>
            <a:spLocks noGrp="1"/>
          </p:cNvSpPr>
          <p:nvPr>
            <p:ph idx="1"/>
          </p:nvPr>
        </p:nvSpPr>
        <p:spPr>
          <a:xfrm>
            <a:off x="395536" y="1556792"/>
            <a:ext cx="8363272" cy="4713387"/>
          </a:xfrm>
        </p:spPr>
        <p:txBody>
          <a:bodyPr>
            <a:normAutofit/>
          </a:bodyPr>
          <a:lstStyle/>
          <a:p>
            <a:pPr marL="0" indent="0">
              <a:buFontTx/>
              <a:buNone/>
              <a:defRPr/>
            </a:pPr>
            <a:r>
              <a:rPr lang="en-AU" sz="2200" dirty="0">
                <a:latin typeface="Arial" panose="020B0604020202020204" pitchFamily="34" charset="0"/>
                <a:cs typeface="Arial" panose="020B0604020202020204" pitchFamily="34" charset="0"/>
              </a:rPr>
              <a:t>Entry into Honours is based strictly on the academic performance of psychology courses taken at Level II and Level III. </a:t>
            </a:r>
            <a:endParaRPr lang="en-AU" sz="2200" dirty="0" smtClean="0">
              <a:latin typeface="Arial" panose="020B0604020202020204" pitchFamily="34" charset="0"/>
              <a:cs typeface="Arial" panose="020B0604020202020204" pitchFamily="34" charset="0"/>
            </a:endParaRPr>
          </a:p>
          <a:p>
            <a:pPr marL="0" indent="0">
              <a:buFontTx/>
              <a:buNone/>
              <a:defRPr/>
            </a:pPr>
            <a:endParaRPr lang="en-AU" sz="2200" dirty="0">
              <a:latin typeface="Arial" panose="020B0604020202020204" pitchFamily="34" charset="0"/>
              <a:cs typeface="Arial" panose="020B0604020202020204" pitchFamily="34" charset="0"/>
            </a:endParaRPr>
          </a:p>
          <a:p>
            <a:pPr marL="0" indent="0">
              <a:spcAft>
                <a:spcPts val="600"/>
              </a:spcAft>
              <a:buFontTx/>
              <a:buNone/>
              <a:defRPr/>
            </a:pPr>
            <a:r>
              <a:rPr lang="en-AU" sz="2200" dirty="0">
                <a:latin typeface="Arial" panose="020B0604020202020204" pitchFamily="34" charset="0"/>
                <a:cs typeface="Arial" panose="020B0604020202020204" pitchFamily="34" charset="0"/>
              </a:rPr>
              <a:t>The formula is as follows:</a:t>
            </a:r>
          </a:p>
          <a:p>
            <a:pPr marL="712788" indent="0">
              <a:lnSpc>
                <a:spcPct val="100000"/>
              </a:lnSpc>
              <a:spcAft>
                <a:spcPts val="0"/>
              </a:spcAft>
              <a:buFontTx/>
              <a:buNone/>
              <a:tabLst>
                <a:tab pos="3408363" algn="l"/>
                <a:tab pos="3943350" algn="l"/>
              </a:tabLst>
              <a:defRPr/>
            </a:pPr>
            <a:r>
              <a:rPr lang="en-AU" sz="2200" dirty="0">
                <a:latin typeface="Arial" panose="020B0604020202020204" pitchFamily="34" charset="0"/>
                <a:cs typeface="Arial" panose="020B0604020202020204" pitchFamily="34" charset="0"/>
              </a:rPr>
              <a:t>Level II psychology 	+	 Level III psychology</a:t>
            </a:r>
          </a:p>
          <a:p>
            <a:pPr marL="808038" indent="0">
              <a:buFontTx/>
              <a:buNone/>
              <a:tabLst>
                <a:tab pos="4310063" algn="l"/>
              </a:tabLst>
              <a:defRPr/>
            </a:pPr>
            <a:r>
              <a:rPr lang="en-AU" sz="2200" dirty="0">
                <a:latin typeface="Arial" panose="020B0604020202020204" pitchFamily="34" charset="0"/>
                <a:cs typeface="Arial" panose="020B0604020202020204" pitchFamily="34" charset="0"/>
              </a:rPr>
              <a:t>   (40% weighting)	(60% weighting)</a:t>
            </a:r>
          </a:p>
          <a:p>
            <a:pPr marL="808038" indent="0">
              <a:buFontTx/>
              <a:buNone/>
              <a:tabLst>
                <a:tab pos="4310063" algn="l"/>
              </a:tabLst>
              <a:defRPr/>
            </a:pPr>
            <a:endParaRPr lang="en-AU" sz="2200" dirty="0">
              <a:latin typeface="Arial" panose="020B0604020202020204" pitchFamily="34" charset="0"/>
              <a:cs typeface="Arial" panose="020B0604020202020204" pitchFamily="34" charset="0"/>
            </a:endParaRPr>
          </a:p>
          <a:p>
            <a:pPr marL="177800" indent="0">
              <a:buFontTx/>
              <a:buNone/>
              <a:tabLst>
                <a:tab pos="4310063" algn="l"/>
              </a:tabLst>
              <a:defRPr/>
            </a:pPr>
            <a:r>
              <a:rPr lang="en-AU" sz="2200" dirty="0">
                <a:latin typeface="Arial" panose="020B0604020202020204" pitchFamily="34" charset="0"/>
                <a:cs typeface="Arial" panose="020B0604020202020204" pitchFamily="34" charset="0"/>
              </a:rPr>
              <a:t>Offers are made in rank order according to the calculated weighted averages. Recent cut-offs have been around 79%. </a:t>
            </a:r>
          </a:p>
        </p:txBody>
      </p:sp>
    </p:spTree>
    <p:extLst>
      <p:ext uri="{BB962C8B-B14F-4D97-AF65-F5344CB8AC3E}">
        <p14:creationId xmlns:p14="http://schemas.microsoft.com/office/powerpoint/2010/main" val="4152671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Offers</a:t>
            </a:r>
          </a:p>
        </p:txBody>
      </p:sp>
      <p:sp>
        <p:nvSpPr>
          <p:cNvPr id="6" name="Rectangle 3"/>
          <p:cNvSpPr>
            <a:spLocks noGrp="1" noChangeArrowheads="1"/>
          </p:cNvSpPr>
          <p:nvPr>
            <p:ph idx="1"/>
          </p:nvPr>
        </p:nvSpPr>
        <p:spPr>
          <a:xfrm>
            <a:off x="323528" y="1412776"/>
            <a:ext cx="8363272" cy="4713387"/>
          </a:xfrm>
        </p:spPr>
        <p:txBody>
          <a:bodyPr/>
          <a:lstStyle/>
          <a:p>
            <a:pPr eaLnBrk="1" hangingPunct="1">
              <a:spcAft>
                <a:spcPts val="2400"/>
              </a:spcAft>
            </a:pPr>
            <a:r>
              <a:rPr lang="en-AU" dirty="0" smtClean="0">
                <a:latin typeface="Arial" charset="0"/>
              </a:rPr>
              <a:t>First round offers will be emailed to prospective candidates around 9 December </a:t>
            </a:r>
            <a:r>
              <a:rPr lang="en-AU" dirty="0" smtClean="0">
                <a:latin typeface="Arial" charset="0"/>
              </a:rPr>
              <a:t>2016.  </a:t>
            </a:r>
            <a:r>
              <a:rPr lang="en-AU" dirty="0" smtClean="0">
                <a:latin typeface="Arial" charset="0"/>
              </a:rPr>
              <a:t>Those receiving offers are requested to reply by 5pm on Wednesday </a:t>
            </a:r>
            <a:r>
              <a:rPr lang="en-AU" dirty="0" smtClean="0">
                <a:latin typeface="Arial" charset="0"/>
              </a:rPr>
              <a:t>14 </a:t>
            </a:r>
            <a:r>
              <a:rPr lang="en-AU" dirty="0" smtClean="0">
                <a:latin typeface="Arial" charset="0"/>
              </a:rPr>
              <a:t>December</a:t>
            </a:r>
          </a:p>
          <a:p>
            <a:pPr eaLnBrk="1" hangingPunct="1">
              <a:spcAft>
                <a:spcPts val="2400"/>
              </a:spcAft>
            </a:pPr>
            <a:r>
              <a:rPr lang="en-AU" dirty="0" smtClean="0">
                <a:latin typeface="Arial" charset="0"/>
              </a:rPr>
              <a:t>Second round offers will be emailed around </a:t>
            </a:r>
            <a:r>
              <a:rPr lang="en-AU" dirty="0" smtClean="0">
                <a:latin typeface="Arial" charset="0"/>
              </a:rPr>
              <a:t>19 </a:t>
            </a:r>
            <a:r>
              <a:rPr lang="en-AU" dirty="0" smtClean="0">
                <a:latin typeface="Arial" charset="0"/>
              </a:rPr>
              <a:t>December </a:t>
            </a:r>
            <a:r>
              <a:rPr lang="en-AU" dirty="0" smtClean="0">
                <a:latin typeface="Arial" charset="0"/>
              </a:rPr>
              <a:t>2016 </a:t>
            </a:r>
            <a:r>
              <a:rPr lang="en-AU" dirty="0" smtClean="0">
                <a:latin typeface="Arial" charset="0"/>
              </a:rPr>
              <a:t>and these candidates will need to reply by 9am on  2 January </a:t>
            </a:r>
            <a:r>
              <a:rPr lang="en-AU" dirty="0" smtClean="0">
                <a:latin typeface="Arial" charset="0"/>
              </a:rPr>
              <a:t>2017</a:t>
            </a:r>
            <a:endParaRPr lang="en-AU" dirty="0" smtClean="0">
              <a:latin typeface="Arial" charset="0"/>
            </a:endParaRPr>
          </a:p>
          <a:p>
            <a:pPr eaLnBrk="1" hangingPunct="1">
              <a:spcAft>
                <a:spcPts val="2400"/>
              </a:spcAft>
            </a:pPr>
            <a:r>
              <a:rPr lang="en-AU" dirty="0" smtClean="0">
                <a:latin typeface="Arial" charset="0"/>
              </a:rPr>
              <a:t>Candidates receiving 3</a:t>
            </a:r>
            <a:r>
              <a:rPr lang="en-AU" baseline="30000" dirty="0" smtClean="0">
                <a:latin typeface="Arial" charset="0"/>
              </a:rPr>
              <a:t>rd</a:t>
            </a:r>
            <a:r>
              <a:rPr lang="en-AU" dirty="0" smtClean="0">
                <a:latin typeface="Arial" charset="0"/>
              </a:rPr>
              <a:t> or 4</a:t>
            </a:r>
            <a:r>
              <a:rPr lang="en-AU" baseline="30000" dirty="0" smtClean="0">
                <a:latin typeface="Arial" charset="0"/>
              </a:rPr>
              <a:t>th</a:t>
            </a:r>
            <a:r>
              <a:rPr lang="en-AU" dirty="0" smtClean="0">
                <a:latin typeface="Arial" charset="0"/>
              </a:rPr>
              <a:t> round offers will be informed by email or telephone.</a:t>
            </a:r>
          </a:p>
        </p:txBody>
      </p:sp>
    </p:spTree>
    <p:extLst>
      <p:ext uri="{BB962C8B-B14F-4D97-AF65-F5344CB8AC3E}">
        <p14:creationId xmlns:p14="http://schemas.microsoft.com/office/powerpoint/2010/main" val="4151911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Course details</a:t>
            </a:r>
          </a:p>
        </p:txBody>
      </p:sp>
      <p:sp>
        <p:nvSpPr>
          <p:cNvPr id="3" name="Content Placeholder 2"/>
          <p:cNvSpPr>
            <a:spLocks noGrp="1"/>
          </p:cNvSpPr>
          <p:nvPr>
            <p:ph idx="1"/>
          </p:nvPr>
        </p:nvSpPr>
        <p:spPr>
          <a:xfrm>
            <a:off x="683568" y="1916832"/>
            <a:ext cx="7920880" cy="3456384"/>
          </a:xfrm>
        </p:spPr>
        <p:txBody>
          <a:bodyPr>
            <a:normAutofit fontScale="92500" lnSpcReduction="10000"/>
          </a:bodyPr>
          <a:lstStyle/>
          <a:p>
            <a:r>
              <a:rPr lang="en-AU" dirty="0">
                <a:solidFill>
                  <a:schemeClr val="tx1">
                    <a:lumMod val="85000"/>
                    <a:lumOff val="15000"/>
                  </a:schemeClr>
                </a:solidFill>
                <a:latin typeface="Arial" charset="0"/>
              </a:rPr>
              <a:t>The first meeting of the Honours group will be held on </a:t>
            </a:r>
            <a:r>
              <a:rPr lang="en-AU" b="1" dirty="0" smtClean="0">
                <a:latin typeface="Arial" charset="0"/>
              </a:rPr>
              <a:t>18</a:t>
            </a:r>
            <a:r>
              <a:rPr lang="en-AU" b="1" dirty="0" smtClean="0">
                <a:latin typeface="Arial" charset="0"/>
              </a:rPr>
              <a:t> </a:t>
            </a:r>
            <a:r>
              <a:rPr lang="en-AU" b="1" dirty="0" smtClean="0">
                <a:latin typeface="Arial" charset="0"/>
              </a:rPr>
              <a:t>January </a:t>
            </a:r>
            <a:r>
              <a:rPr lang="en-AU" b="1" dirty="0" smtClean="0">
                <a:latin typeface="Arial" charset="0"/>
              </a:rPr>
              <a:t>2017</a:t>
            </a:r>
            <a:r>
              <a:rPr lang="en-AU" dirty="0" smtClean="0">
                <a:solidFill>
                  <a:schemeClr val="tx1">
                    <a:lumMod val="85000"/>
                    <a:lumOff val="15000"/>
                  </a:schemeClr>
                </a:solidFill>
                <a:latin typeface="Arial" charset="0"/>
              </a:rPr>
              <a:t>. </a:t>
            </a:r>
            <a:endParaRPr lang="en-AU" dirty="0" smtClean="0">
              <a:solidFill>
                <a:schemeClr val="tx1">
                  <a:lumMod val="85000"/>
                  <a:lumOff val="15000"/>
                </a:schemeClr>
              </a:solidFill>
              <a:latin typeface="Arial" charset="0"/>
            </a:endParaRPr>
          </a:p>
          <a:p>
            <a:pPr marL="357188" indent="0">
              <a:spcAft>
                <a:spcPts val="2400"/>
              </a:spcAft>
              <a:buNone/>
            </a:pPr>
            <a:r>
              <a:rPr lang="en-AU" dirty="0" smtClean="0">
                <a:solidFill>
                  <a:schemeClr val="tx1">
                    <a:lumMod val="85000"/>
                    <a:lumOff val="15000"/>
                  </a:schemeClr>
                </a:solidFill>
                <a:latin typeface="Arial" charset="0"/>
              </a:rPr>
              <a:t>Successful applicants will be notified of the time and venue.</a:t>
            </a:r>
            <a:endParaRPr lang="en-AU" dirty="0">
              <a:solidFill>
                <a:schemeClr val="tx1">
                  <a:lumMod val="85000"/>
                  <a:lumOff val="15000"/>
                </a:schemeClr>
              </a:solidFill>
              <a:latin typeface="Arial" charset="0"/>
            </a:endParaRPr>
          </a:p>
          <a:p>
            <a:pPr>
              <a:spcAft>
                <a:spcPts val="2400"/>
              </a:spcAft>
            </a:pPr>
            <a:r>
              <a:rPr lang="en-AU" dirty="0">
                <a:solidFill>
                  <a:schemeClr val="tx1">
                    <a:lumMod val="85000"/>
                    <a:lumOff val="15000"/>
                  </a:schemeClr>
                </a:solidFill>
                <a:latin typeface="Arial" charset="0"/>
              </a:rPr>
              <a:t>On the day, you will get a complete course handbook, orientation, OHS induction, details of cards and keys, and details about how to approach the </a:t>
            </a:r>
            <a:r>
              <a:rPr lang="en-AU" dirty="0" smtClean="0">
                <a:solidFill>
                  <a:schemeClr val="tx1">
                    <a:lumMod val="85000"/>
                    <a:lumOff val="15000"/>
                  </a:schemeClr>
                </a:solidFill>
                <a:latin typeface="Arial" charset="0"/>
              </a:rPr>
              <a:t>program.</a:t>
            </a:r>
            <a:endParaRPr lang="en-AU" dirty="0">
              <a:solidFill>
                <a:schemeClr val="tx1">
                  <a:lumMod val="85000"/>
                  <a:lumOff val="15000"/>
                </a:schemeClr>
              </a:solidFill>
              <a:latin typeface="Arial" charset="0"/>
            </a:endParaRPr>
          </a:p>
          <a:p>
            <a:pPr>
              <a:spcAft>
                <a:spcPts val="2400"/>
              </a:spcAft>
            </a:pPr>
            <a:r>
              <a:rPr lang="en-AU" dirty="0">
                <a:latin typeface="Arial" charset="0"/>
              </a:rPr>
              <a:t>All day Research Info session on </a:t>
            </a:r>
            <a:r>
              <a:rPr lang="en-AU" b="1" dirty="0" smtClean="0">
                <a:latin typeface="Arial" charset="0"/>
              </a:rPr>
              <a:t>21 </a:t>
            </a:r>
            <a:r>
              <a:rPr lang="en-AU" b="1" dirty="0">
                <a:latin typeface="Arial" charset="0"/>
              </a:rPr>
              <a:t>January </a:t>
            </a:r>
            <a:r>
              <a:rPr lang="en-AU" b="1" dirty="0" smtClean="0">
                <a:latin typeface="Arial" charset="0"/>
              </a:rPr>
              <a:t>2017</a:t>
            </a:r>
            <a:r>
              <a:rPr lang="en-AU" dirty="0" smtClean="0">
                <a:solidFill>
                  <a:schemeClr val="tx1">
                    <a:lumMod val="85000"/>
                    <a:lumOff val="15000"/>
                  </a:schemeClr>
                </a:solidFill>
                <a:latin typeface="Arial" charset="0"/>
              </a:rPr>
              <a:t>. </a:t>
            </a:r>
            <a:endParaRPr lang="en-AU" dirty="0">
              <a:solidFill>
                <a:schemeClr val="tx1">
                  <a:lumMod val="85000"/>
                  <a:lumOff val="15000"/>
                </a:schemeClr>
              </a:solidFill>
              <a:latin typeface="Arial" charset="0"/>
            </a:endParaRPr>
          </a:p>
          <a:p>
            <a:pPr>
              <a:spcAft>
                <a:spcPts val="2400"/>
              </a:spcAft>
            </a:pPr>
            <a:endParaRPr lang="en-AU" b="1" dirty="0">
              <a:latin typeface="Arial" charset="0"/>
            </a:endParaRPr>
          </a:p>
        </p:txBody>
      </p:sp>
    </p:spTree>
    <p:extLst>
      <p:ext uri="{BB962C8B-B14F-4D97-AF65-F5344CB8AC3E}">
        <p14:creationId xmlns:p14="http://schemas.microsoft.com/office/powerpoint/2010/main" val="2961794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Course Components</a:t>
            </a:r>
          </a:p>
        </p:txBody>
      </p:sp>
      <p:sp>
        <p:nvSpPr>
          <p:cNvPr id="3" name="Content Placeholder 2"/>
          <p:cNvSpPr>
            <a:spLocks noGrp="1"/>
          </p:cNvSpPr>
          <p:nvPr>
            <p:ph idx="1"/>
          </p:nvPr>
        </p:nvSpPr>
        <p:spPr/>
        <p:txBody>
          <a:bodyPr/>
          <a:lstStyle/>
          <a:p>
            <a:pPr>
              <a:spcAft>
                <a:spcPts val="1200"/>
              </a:spcAft>
            </a:pPr>
            <a:r>
              <a:rPr lang="en-AU" dirty="0">
                <a:latin typeface="Arial" charset="0"/>
              </a:rPr>
              <a:t>Honours at the University of Adelaide has more course-work than some other G08 Universities, but the thesis approval process is a bit faster &amp; a bit more statistical knowledge is assumed</a:t>
            </a:r>
          </a:p>
          <a:p>
            <a:pPr>
              <a:spcAft>
                <a:spcPts val="1200"/>
              </a:spcAft>
            </a:pPr>
            <a:r>
              <a:rPr lang="en-AU" dirty="0">
                <a:latin typeface="Arial" charset="0"/>
              </a:rPr>
              <a:t>Full-length (12,000) Thesis: </a:t>
            </a:r>
            <a:r>
              <a:rPr lang="en-AU" dirty="0">
                <a:solidFill>
                  <a:schemeClr val="tx1">
                    <a:lumMod val="85000"/>
                    <a:lumOff val="15000"/>
                  </a:schemeClr>
                </a:solidFill>
                <a:latin typeface="Arial" charset="0"/>
              </a:rPr>
              <a:t>50%</a:t>
            </a:r>
          </a:p>
          <a:p>
            <a:pPr>
              <a:spcAft>
                <a:spcPts val="1200"/>
              </a:spcAft>
            </a:pPr>
            <a:r>
              <a:rPr lang="en-AU" dirty="0">
                <a:latin typeface="Arial" charset="0"/>
              </a:rPr>
              <a:t>2 Compulsory course-work options (Current Issues, Research Methods): 12.5% + 12.5% (total </a:t>
            </a:r>
            <a:r>
              <a:rPr lang="en-AU" dirty="0">
                <a:solidFill>
                  <a:schemeClr val="tx1">
                    <a:lumMod val="85000"/>
                    <a:lumOff val="15000"/>
                  </a:schemeClr>
                </a:solidFill>
                <a:latin typeface="Arial" charset="0"/>
              </a:rPr>
              <a:t>25%</a:t>
            </a:r>
            <a:r>
              <a:rPr lang="en-AU" dirty="0">
                <a:latin typeface="Arial" charset="0"/>
              </a:rPr>
              <a:t>) </a:t>
            </a:r>
          </a:p>
          <a:p>
            <a:pPr>
              <a:spcAft>
                <a:spcPts val="0"/>
              </a:spcAft>
            </a:pPr>
            <a:r>
              <a:rPr lang="en-AU" dirty="0">
                <a:latin typeface="Arial" charset="0"/>
              </a:rPr>
              <a:t>2 Subjective electives (from choice of 4): </a:t>
            </a:r>
          </a:p>
          <a:p>
            <a:pPr indent="3175">
              <a:buNone/>
            </a:pPr>
            <a:r>
              <a:rPr lang="en-AU" dirty="0">
                <a:latin typeface="Arial" charset="0"/>
              </a:rPr>
              <a:t>12.5% x 2 = </a:t>
            </a:r>
            <a:r>
              <a:rPr lang="en-AU" dirty="0">
                <a:solidFill>
                  <a:schemeClr val="tx1">
                    <a:lumMod val="85000"/>
                    <a:lumOff val="15000"/>
                  </a:schemeClr>
                </a:solidFill>
                <a:latin typeface="Arial" charset="0"/>
              </a:rPr>
              <a:t>25%</a:t>
            </a:r>
            <a:r>
              <a:rPr lang="en-AU" dirty="0">
                <a:latin typeface="Arial" charset="0"/>
              </a:rPr>
              <a:t> </a:t>
            </a:r>
          </a:p>
          <a:p>
            <a:pPr marL="0" indent="0">
              <a:buNone/>
            </a:pPr>
            <a:endParaRPr lang="en-AU" dirty="0"/>
          </a:p>
        </p:txBody>
      </p:sp>
    </p:spTree>
    <p:extLst>
      <p:ext uri="{BB962C8B-B14F-4D97-AF65-F5344CB8AC3E}">
        <p14:creationId xmlns:p14="http://schemas.microsoft.com/office/powerpoint/2010/main" val="3743629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Research Project </a:t>
            </a:r>
            <a:r>
              <a:rPr lang="en-AU" dirty="0" smtClean="0"/>
              <a:t>&amp; Thesis</a:t>
            </a:r>
            <a:endParaRPr lang="en-AU" dirty="0"/>
          </a:p>
        </p:txBody>
      </p:sp>
      <p:sp>
        <p:nvSpPr>
          <p:cNvPr id="3" name="Content Placeholder 2"/>
          <p:cNvSpPr>
            <a:spLocks noGrp="1"/>
          </p:cNvSpPr>
          <p:nvPr>
            <p:ph idx="1"/>
          </p:nvPr>
        </p:nvSpPr>
        <p:spPr/>
        <p:txBody>
          <a:bodyPr/>
          <a:lstStyle/>
          <a:p>
            <a:pPr>
              <a:spcAft>
                <a:spcPts val="2400"/>
              </a:spcAft>
            </a:pPr>
            <a:r>
              <a:rPr lang="en-AU" dirty="0">
                <a:latin typeface="Arial" charset="0"/>
              </a:rPr>
              <a:t>The thesis (up to 12,000 words in length) represents an exercise for basic training in designing, conducting and duly reporting an independent research project.</a:t>
            </a:r>
          </a:p>
          <a:p>
            <a:pPr>
              <a:spcAft>
                <a:spcPts val="2400"/>
              </a:spcAft>
            </a:pPr>
            <a:r>
              <a:rPr lang="en-AU" dirty="0">
                <a:latin typeface="Arial" charset="0"/>
              </a:rPr>
              <a:t>Each candidate completing a research project (including those in the first year of a two-year enrolment) must attend a sequence of weekly research seminars in 1 year.  It is</a:t>
            </a:r>
            <a:r>
              <a:rPr lang="en-AU" b="1" dirty="0">
                <a:latin typeface="Arial" charset="0"/>
              </a:rPr>
              <a:t> a course requirement to attend at least </a:t>
            </a:r>
            <a:r>
              <a:rPr lang="en-AU" b="1" dirty="0" smtClean="0">
                <a:latin typeface="Arial" charset="0"/>
              </a:rPr>
              <a:t>75</a:t>
            </a:r>
            <a:r>
              <a:rPr lang="en-AU" b="1" dirty="0" smtClean="0">
                <a:latin typeface="Arial" charset="0"/>
              </a:rPr>
              <a:t>% </a:t>
            </a:r>
            <a:r>
              <a:rPr lang="en-AU" b="1" dirty="0">
                <a:latin typeface="Arial" charset="0"/>
              </a:rPr>
              <a:t>of these</a:t>
            </a:r>
            <a:r>
              <a:rPr lang="en-AU" dirty="0">
                <a:latin typeface="Arial" charset="0"/>
              </a:rPr>
              <a:t>.  </a:t>
            </a:r>
          </a:p>
          <a:p>
            <a:pPr>
              <a:spcAft>
                <a:spcPts val="2400"/>
              </a:spcAft>
            </a:pPr>
            <a:r>
              <a:rPr lang="en-AU" dirty="0">
                <a:latin typeface="Arial" charset="0"/>
              </a:rPr>
              <a:t>Each student does a </a:t>
            </a:r>
            <a:r>
              <a:rPr lang="en-AU" dirty="0" smtClean="0">
                <a:latin typeface="Arial" charset="0"/>
              </a:rPr>
              <a:t>10 </a:t>
            </a:r>
            <a:r>
              <a:rPr lang="en-AU" dirty="0">
                <a:latin typeface="Arial" charset="0"/>
              </a:rPr>
              <a:t>minute presentation to the </a:t>
            </a:r>
            <a:r>
              <a:rPr lang="en-AU" dirty="0" smtClean="0">
                <a:latin typeface="Arial" charset="0"/>
              </a:rPr>
              <a:t>class</a:t>
            </a:r>
            <a:endParaRPr lang="en-AU" dirty="0">
              <a:latin typeface="Arial" charset="0"/>
            </a:endParaRPr>
          </a:p>
        </p:txBody>
      </p:sp>
    </p:spTree>
    <p:extLst>
      <p:ext uri="{BB962C8B-B14F-4D97-AF65-F5344CB8AC3E}">
        <p14:creationId xmlns:p14="http://schemas.microsoft.com/office/powerpoint/2010/main" val="1748569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UoA_PPT2">
  <a:themeElements>
    <a:clrScheme name="Custom UofA">
      <a:dk1>
        <a:sysClr val="windowText" lastClr="000000"/>
      </a:dk1>
      <a:lt1>
        <a:sysClr val="window" lastClr="FFFFFF"/>
      </a:lt1>
      <a:dk2>
        <a:srgbClr val="0F497B"/>
      </a:dk2>
      <a:lt2>
        <a:srgbClr val="EEECE1"/>
      </a:lt2>
      <a:accent1>
        <a:srgbClr val="005A9C"/>
      </a:accent1>
      <a:accent2>
        <a:srgbClr val="ED1C2E"/>
      </a:accent2>
      <a:accent3>
        <a:srgbClr val="B38808"/>
      </a:accent3>
      <a:accent4>
        <a:srgbClr val="4391CA"/>
      </a:accent4>
      <a:accent5>
        <a:srgbClr val="C7DAEA"/>
      </a:accent5>
      <a:accent6>
        <a:srgbClr val="D6B400"/>
      </a:accent6>
      <a:hlink>
        <a:srgbClr val="0070C0"/>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UoA_PPT2</Template>
  <TotalTime>517</TotalTime>
  <Words>1459</Words>
  <Application>Microsoft Office PowerPoint</Application>
  <PresentationFormat>On-screen Show (4:3)</PresentationFormat>
  <Paragraphs>116</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Georgia</vt:lpstr>
      <vt:lpstr>UoA_PPT2</vt:lpstr>
      <vt:lpstr>Honours 2017</vt:lpstr>
      <vt:lpstr>Eligibility</vt:lpstr>
      <vt:lpstr>PowerPoint Presentation</vt:lpstr>
      <vt:lpstr>Applications</vt:lpstr>
      <vt:lpstr>Calculating the weighted average</vt:lpstr>
      <vt:lpstr>Offers</vt:lpstr>
      <vt:lpstr>Course details</vt:lpstr>
      <vt:lpstr>Course Components</vt:lpstr>
      <vt:lpstr>Research Project &amp; Thesis</vt:lpstr>
      <vt:lpstr>How the thesis is conducted</vt:lpstr>
      <vt:lpstr>Thesis (part 2)</vt:lpstr>
      <vt:lpstr>Research Methods (12.5%)</vt:lpstr>
      <vt:lpstr>Current Issues in Contemporary Psychology (12.5%)</vt:lpstr>
      <vt:lpstr>Elective Courses (25%)</vt:lpstr>
      <vt:lpstr>How courses are selected and examined</vt:lpstr>
      <vt:lpstr>How courses are selected and examined II</vt:lpstr>
      <vt:lpstr>Honours Grading System</vt:lpstr>
      <vt:lpstr>Indicative Timelines</vt:lpstr>
      <vt:lpstr>Part-time vs. Full-time Study</vt:lpstr>
      <vt:lpstr>Financial Support &amp; Awards</vt:lpstr>
      <vt:lpstr>Financial Support for Theses</vt:lpstr>
      <vt:lpstr>English Language Requirement for Psychology Masters programs</vt:lpstr>
      <vt:lpstr>Future Changes?</vt:lpstr>
    </vt:vector>
  </TitlesOfParts>
  <Company>The University of Adelaide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Psychology</dc:title>
  <dc:creator>a1001919</dc:creator>
  <cp:lastModifiedBy>Carolyn</cp:lastModifiedBy>
  <cp:revision>27</cp:revision>
  <cp:lastPrinted>2014-09-23T05:15:03Z</cp:lastPrinted>
  <dcterms:created xsi:type="dcterms:W3CDTF">2014-01-30T01:46:22Z</dcterms:created>
  <dcterms:modified xsi:type="dcterms:W3CDTF">2016-09-14T07:34:26Z</dcterms:modified>
</cp:coreProperties>
</file>